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300" r:id="rId3"/>
    <p:sldId id="301" r:id="rId4"/>
    <p:sldId id="303" r:id="rId5"/>
    <p:sldId id="318" r:id="rId6"/>
    <p:sldId id="323" r:id="rId7"/>
    <p:sldId id="324" r:id="rId8"/>
    <p:sldId id="319" r:id="rId9"/>
    <p:sldId id="320" r:id="rId10"/>
    <p:sldId id="321" r:id="rId11"/>
    <p:sldId id="325" r:id="rId12"/>
    <p:sldId id="326" r:id="rId13"/>
    <p:sldId id="327" r:id="rId14"/>
    <p:sldId id="329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31BD3D6-B7F1-4148-BF99-E0643B5FA8FF}">
          <p14:sldIdLst/>
        </p14:section>
        <p14:section name="management team" id="{2B72163D-2949-4563-8835-B5A6BF3A1808}">
          <p14:sldIdLst/>
        </p14:section>
        <p14:section name="Project development team" id="{0165734E-D582-475F-8D8F-D8390D9A02F3}">
          <p14:sldIdLst/>
        </p14:section>
        <p14:section name="foundation team" id="{6CF20BCC-30C5-49D5-BB67-A7F7C47F67D3}">
          <p14:sldIdLst/>
        </p14:section>
        <p14:section name="loads &amp; dynamics team" id="{B2556EC8-272D-48A5-B94D-86DE413BDD53}">
          <p14:sldIdLst/>
        </p14:section>
        <p14:section name="tower structure team" id="{B080B7D5-51DE-4691-A612-847AD1AAFC82}">
          <p14:sldIdLst>
            <p14:sldId id="300"/>
            <p14:sldId id="301"/>
            <p14:sldId id="303"/>
            <p14:sldId id="318"/>
            <p14:sldId id="323"/>
            <p14:sldId id="324"/>
            <p14:sldId id="319"/>
            <p14:sldId id="320"/>
            <p14:sldId id="321"/>
            <p14:sldId id="325"/>
            <p14:sldId id="326"/>
            <p14:sldId id="327"/>
            <p14:sldId id="329"/>
            <p14:sldId id="328"/>
          </p14:sldIdLst>
        </p14:section>
        <p14:section name="rotor blade design" id="{B146C9B3-C78A-4A61-AAEC-721247ABE854}">
          <p14:sldIdLst/>
        </p14:section>
        <p14:section name="Rotor blades structure" id="{B442706D-6274-49C9-A7D1-C313276DB185}">
          <p14:sldIdLst/>
        </p14:section>
        <p14:section name="rotor hub and pitch system" id="{08747EF3-CA38-42EE-A1AF-7484E45039CE}">
          <p14:sldIdLst/>
        </p14:section>
        <p14:section name="electrical drivetrain" id="{1A5D22D2-BE65-4E6F-884C-4B877022F03F}">
          <p14:sldIdLst/>
        </p14:section>
        <p14:section name="rotor bearing system team" id="{DB3BAE13-317B-46D5-BF13-1546F7D1D6D4}">
          <p14:sldIdLst/>
        </p14:section>
        <p14:section name="GBC team" id="{62FD1619-6AFB-4D97-A60C-6FD16F62286D}">
          <p14:sldIdLst/>
        </p14:section>
        <p14:section name="Machine bed &amp; yaw team" id="{2739FDC4-7BC0-4D24-A2DB-018568B325C8}">
          <p14:sldIdLst/>
        </p14:section>
        <p14:section name="feedback controller team" id="{6415024D-93AC-4C7E-84F4-D0225312DA45}">
          <p14:sldIdLst/>
        </p14:section>
        <p14:section name="grid code team" id="{FD3B8E82-6082-4521-B98B-5BAB918F1115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DFFD"/>
    <a:srgbClr val="FFFFFF"/>
    <a:srgbClr val="8ECEFA"/>
    <a:srgbClr val="92C6E6"/>
    <a:srgbClr val="80D2F7"/>
    <a:srgbClr val="7ED1F7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>
        <p:scale>
          <a:sx n="59" d="100"/>
          <a:sy n="59" d="100"/>
        </p:scale>
        <p:origin x="278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30.11.2025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30/11/2025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2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30/11/2025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gh-strength-steel.com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Foundations team/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86247" y="6564113"/>
            <a:ext cx="1918447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</a:t>
            </a:r>
            <a:r>
              <a:rPr lang="it-IT" b="1" dirty="0" err="1">
                <a:latin typeface="Times New Roman" pitchFamily="18" charset="0"/>
                <a:cs typeface="Times New Roman" pitchFamily="18" charset="0"/>
              </a:rPr>
              <a:t>Foundations</a:t>
            </a:r>
            <a:r>
              <a:rPr lang="it-IT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10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02/12/2025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dirty="0"/>
              <a:t>Jehad </a:t>
            </a:r>
            <a:r>
              <a:rPr lang="de-DE" b="1" dirty="0" err="1"/>
              <a:t>Albaali</a:t>
            </a:r>
            <a:r>
              <a:rPr lang="de-DE" b="1" dirty="0"/>
              <a:t>- 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047405" y="5070436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</a:t>
            </a:r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</a:t>
            </a:r>
            <a:r>
              <a:rPr lang="de-DE" sz="1600" b="1" dirty="0"/>
              <a:t> Jehad Albaali </a:t>
            </a:r>
            <a:endParaRPr lang="de-DE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Datumsplatzhalter 4">
            <a:extLst>
              <a:ext uri="{FF2B5EF4-FFF2-40B4-BE49-F238E27FC236}">
                <a16:creationId xmlns:a16="http://schemas.microsoft.com/office/drawing/2014/main" id="{3AC68416-B73D-4866-8C85-29DCD0DD4D10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766898" y="638864"/>
            <a:ext cx="881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Pedestal </a:t>
            </a:r>
            <a:r>
              <a:rPr lang="en-GB" sz="3600" b="1" dirty="0" err="1">
                <a:solidFill>
                  <a:srgbClr val="FF0000"/>
                </a:solidFill>
              </a:rPr>
              <a:t>Reinforcment</a:t>
            </a:r>
            <a:r>
              <a:rPr lang="en-GB" sz="36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B2E79-6A53-F934-C671-D7D4BCC00A77}"/>
              </a:ext>
            </a:extLst>
          </p:cNvPr>
          <p:cNvSpPr txBox="1"/>
          <p:nvPr/>
        </p:nvSpPr>
        <p:spPr>
          <a:xfrm>
            <a:off x="-40340" y="1493780"/>
            <a:ext cx="5216497" cy="447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Objective : </a:t>
            </a:r>
            <a:r>
              <a:rPr lang="en-GB" sz="2000" dirty="0"/>
              <a:t>Confine the concrete core against high bursting forces from the anchor cage </a:t>
            </a:r>
            <a:r>
              <a:rPr lang="en-GB" sz="20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Reinforcement Details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Vertical Main Bars : </a:t>
            </a:r>
            <a:r>
              <a:rPr lang="en-GB" sz="2400" dirty="0"/>
              <a:t>Ø32 @ 150mm ( Both Faces )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Confinement (Hoops / Ties ) : </a:t>
            </a:r>
            <a:r>
              <a:rPr lang="en-GB" sz="2000" dirty="0"/>
              <a:t>Ø16 or Ø20 Spacing ( 80-100 mm)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Anchorage</a:t>
            </a:r>
            <a:r>
              <a:rPr lang="en-GB" sz="2000" dirty="0"/>
              <a:t> : Must Extend Form the raft  up to 1,0-1,2 above bolt level</a:t>
            </a:r>
            <a:endParaRPr lang="en-GB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94E88-EC58-4DD2-87F6-82A8324D8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84" y="1886139"/>
            <a:ext cx="7228516" cy="3085722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0BB0A624-E521-41D0-91F9-5A35626DE4A3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B6E5FC6B-36AD-46DA-B3CC-B0D63DFC38D3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48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260712" y="542677"/>
            <a:ext cx="8818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FF0000"/>
                </a:solidFill>
              </a:rPr>
              <a:t>Load Transfer </a:t>
            </a:r>
            <a:r>
              <a:rPr lang="de-DE" sz="4000" b="1" dirty="0" err="1">
                <a:solidFill>
                  <a:srgbClr val="FF0000"/>
                </a:solidFill>
              </a:rPr>
              <a:t>Mechanism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AB869F-530A-453B-B41D-98B4303C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0704"/>
            <a:ext cx="7474331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ar-SA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Google Sans Text"/>
              </a:rPr>
              <a:t>1-</a:t>
            </a:r>
            <a:r>
              <a:rPr kumimoji="0" lang="ar-SA" altLang="ar-SA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Google Sans Text"/>
              </a:rPr>
              <a:t>Tension</a:t>
            </a:r>
            <a:b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</a:b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ForceAction: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r>
              <a:rPr lang="de-DE" dirty="0"/>
              <a:t> Wind loads Uplift</a:t>
            </a:r>
            <a:endParaRPr kumimoji="0" lang="ar-SA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Resistance: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96 x M48 Anchor bolts transfer </a:t>
            </a:r>
            <a:r>
              <a:rPr kumimoji="0" lang="en-AE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into 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concrete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A" altLang="ar-SA" b="1" dirty="0">
                <a:latin typeface="Google Sans Text"/>
              </a:rPr>
              <a:t>Design Load</a:t>
            </a:r>
            <a:r>
              <a:rPr lang="de-DE" altLang="ar-SA" dirty="0">
                <a:latin typeface="Google Sans Text"/>
              </a:rPr>
              <a:t>: 588 KN per Bolt</a:t>
            </a:r>
            <a:endParaRPr lang="ar-SA" altLang="ar-SA" dirty="0">
              <a:latin typeface="Google Sans Tex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altLang="ar-SA" sz="2200" b="1" dirty="0">
                <a:highlight>
                  <a:srgbClr val="C0C0C0"/>
                </a:highlight>
                <a:latin typeface="Google Sans Text"/>
              </a:rPr>
              <a:t>2</a:t>
            </a:r>
            <a:r>
              <a:rPr lang="de-DE" altLang="ar-SA" sz="2200" b="1" dirty="0">
                <a:highlight>
                  <a:srgbClr val="C0C0C0"/>
                </a:highlight>
                <a:latin typeface="Google Sans Text"/>
              </a:rPr>
              <a:t>-</a:t>
            </a:r>
            <a:r>
              <a:rPr lang="ar-SA" altLang="ar-SA" sz="2200" b="1" dirty="0">
                <a:highlight>
                  <a:srgbClr val="C0C0C0"/>
                </a:highlight>
                <a:latin typeface="Google Sans Text"/>
              </a:rPr>
              <a:t>Compression Force</a:t>
            </a:r>
            <a:b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</a:b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Action</a:t>
            </a:r>
            <a:r>
              <a:rPr kumimoji="0" lang="de-DE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:</a:t>
            </a: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moment + dead load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Resistance: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de-DE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lang="en-US" dirty="0"/>
              <a:t>The concrete core (C35/45)</a:t>
            </a:r>
            <a:endParaRPr kumimoji="0" lang="ar-SA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ar-SA" sz="2200" b="1" dirty="0">
                <a:highlight>
                  <a:srgbClr val="C0C0C0"/>
                </a:highlight>
                <a:latin typeface="Google Sans Text"/>
              </a:rPr>
              <a:t>3-</a:t>
            </a:r>
            <a:r>
              <a:rPr lang="ar-SA" altLang="ar-SA" sz="2200" b="1" dirty="0">
                <a:highlight>
                  <a:srgbClr val="C0C0C0"/>
                </a:highlight>
                <a:latin typeface="Google Sans Text"/>
              </a:rPr>
              <a:t>Bursting Forces</a:t>
            </a:r>
            <a:b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</a:b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Action: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High concentrated</a:t>
            </a:r>
            <a:r>
              <a:rPr kumimoji="0" lang="ar-SA" altLang="ar-S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r>
              <a:rPr lang="de-DE" dirty="0"/>
              <a:t> Anchorage Forces </a:t>
            </a:r>
            <a:endParaRPr kumimoji="0" lang="ar-SA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ar-SA" altLang="ar-S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Resistance:</a:t>
            </a:r>
            <a:r>
              <a:rPr kumimoji="0" lang="ar-SA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lang="en-US" dirty="0"/>
              <a:t>Resisted by the dense confinement hoops</a:t>
            </a:r>
            <a:r>
              <a:rPr lang="en-AE" dirty="0"/>
              <a:t>.</a:t>
            </a:r>
            <a:endParaRPr kumimoji="0" lang="ar-SA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9837A0-22F8-4D7B-A767-912C9241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18" y="1345368"/>
            <a:ext cx="6085635" cy="5133891"/>
          </a:xfrm>
          <a:prstGeom prst="rect">
            <a:avLst/>
          </a:prstGeom>
        </p:spPr>
      </p:pic>
      <p:sp>
        <p:nvSpPr>
          <p:cNvPr id="15" name="Datumsplatzhalter 4">
            <a:extLst>
              <a:ext uri="{FF2B5EF4-FFF2-40B4-BE49-F238E27FC236}">
                <a16:creationId xmlns:a16="http://schemas.microsoft.com/office/drawing/2014/main" id="{3744D969-6CF6-4C16-9DC2-4C6FFAD3D88D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E304839A-A57F-4BFA-A641-3977C4374177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28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57737309-601F-9126-6ADE-A77C268650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02</a:t>
            </a:r>
            <a:r>
              <a:rPr lang="en-GB" b="1" dirty="0">
                <a:solidFill>
                  <a:schemeClr val="tx1"/>
                </a:solidFill>
              </a:rPr>
              <a:t>/12/2025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BFAFF01E-50B3-33EC-9274-55A1BAAB97D7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766898" y="638864"/>
            <a:ext cx="8818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solidFill>
                  <a:srgbClr val="FF0000"/>
                </a:solidFill>
              </a:rPr>
              <a:t>Structural</a:t>
            </a:r>
            <a:r>
              <a:rPr lang="de-DE" sz="3600" b="1" dirty="0">
                <a:solidFill>
                  <a:srgbClr val="FF0000"/>
                </a:solidFill>
              </a:rPr>
              <a:t> </a:t>
            </a:r>
            <a:r>
              <a:rPr lang="de-DE" sz="3600" b="1" dirty="0" err="1">
                <a:solidFill>
                  <a:srgbClr val="FF0000"/>
                </a:solidFill>
              </a:rPr>
              <a:t>Detailing</a:t>
            </a:r>
            <a:r>
              <a:rPr lang="de-DE" sz="3600" b="1" dirty="0">
                <a:solidFill>
                  <a:srgbClr val="FF0000"/>
                </a:solidFill>
              </a:rPr>
              <a:t> </a:t>
            </a:r>
            <a:r>
              <a:rPr lang="de-DE" sz="3600" b="1" dirty="0" err="1">
                <a:solidFill>
                  <a:srgbClr val="FF0000"/>
                </a:solidFill>
              </a:rPr>
              <a:t>Overview</a:t>
            </a:r>
            <a:r>
              <a:rPr lang="de-DE" sz="3600" b="1" dirty="0">
                <a:solidFill>
                  <a:srgbClr val="FF0000"/>
                </a:solidFill>
              </a:rPr>
              <a:t> </a:t>
            </a:r>
            <a:endParaRPr lang="en-GB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44A1E-A144-40D1-905B-8C9F79D1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28" y="1650623"/>
            <a:ext cx="4274578" cy="4072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C00E4-EF6D-4D17-A935-740A7156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05" y="1792106"/>
            <a:ext cx="3692851" cy="3620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93BCDF-5CA2-497A-86A6-BC14200F4C1D}"/>
              </a:ext>
            </a:extLst>
          </p:cNvPr>
          <p:cNvSpPr txBox="1"/>
          <p:nvPr/>
        </p:nvSpPr>
        <p:spPr>
          <a:xfrm>
            <a:off x="1670032" y="5538752"/>
            <a:ext cx="615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dirty="0"/>
              <a:t>https://www.youtube.com/watch?v=znEKJ4Jxhmo</a:t>
            </a:r>
          </a:p>
        </p:txBody>
      </p:sp>
    </p:spTree>
    <p:extLst>
      <p:ext uri="{BB962C8B-B14F-4D97-AF65-F5344CB8AC3E}">
        <p14:creationId xmlns:p14="http://schemas.microsoft.com/office/powerpoint/2010/main" val="293340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1110203" y="544660"/>
            <a:ext cx="8818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Summary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7A1FB-6E96-4BE9-B929-F3CF21F6AED3}"/>
              </a:ext>
            </a:extLst>
          </p:cNvPr>
          <p:cNvSpPr txBox="1"/>
          <p:nvPr/>
        </p:nvSpPr>
        <p:spPr>
          <a:xfrm>
            <a:off x="152400" y="1397675"/>
            <a:ext cx="410935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Conclusions: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proposed 96 x M48 anchor cage is adequate for the overturning moment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Punching shear reinforcement is </a:t>
            </a:r>
            <a:r>
              <a:rPr lang="en-US" b="1" dirty="0"/>
              <a:t>mandatory</a:t>
            </a:r>
            <a:r>
              <a:rPr lang="en-US" dirty="0"/>
              <a:t> at the pedestal interface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2.0m slab thickness provides favorable effective depth for shear and bending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05211-E113-405F-858B-F71D0ED8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42" y="1503867"/>
            <a:ext cx="6633856" cy="4975392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4711C6B8-9B00-4908-A5E8-D9FA78678CA4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7413EBA1-D14C-4B71-A24A-F11943AD5794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BDD74-9B19-4C5D-BD4C-501088647351}"/>
              </a:ext>
            </a:extLst>
          </p:cNvPr>
          <p:cNvSpPr txBox="1"/>
          <p:nvPr/>
        </p:nvSpPr>
        <p:spPr>
          <a:xfrm>
            <a:off x="152400" y="5984424"/>
            <a:ext cx="615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dirty="0"/>
              <a:t>https://www.youtube.com/watch?v=fpmd_br6loI</a:t>
            </a:r>
          </a:p>
        </p:txBody>
      </p:sp>
    </p:spTree>
    <p:extLst>
      <p:ext uri="{BB962C8B-B14F-4D97-AF65-F5344CB8AC3E}">
        <p14:creationId xmlns:p14="http://schemas.microsoft.com/office/powerpoint/2010/main" val="368962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34EBE-AA1A-45A5-BD11-3524CCD0B5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1A56F-7AF5-406B-A59C-801DFB9E3C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04171756-DFB8-4932-A869-709B7342B3B1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97B58746-E18E-4494-A044-F9594E7461BD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25C65-39F3-4CAB-A6D0-803739894610}"/>
              </a:ext>
            </a:extLst>
          </p:cNvPr>
          <p:cNvSpPr txBox="1"/>
          <p:nvPr/>
        </p:nvSpPr>
        <p:spPr>
          <a:xfrm>
            <a:off x="1110203" y="544660"/>
            <a:ext cx="8818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References 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36A71-BCEC-40A4-AE69-CF03F1E3519C}"/>
              </a:ext>
            </a:extLst>
          </p:cNvPr>
          <p:cNvSpPr txBox="1"/>
          <p:nvPr/>
        </p:nvSpPr>
        <p:spPr>
          <a:xfrm>
            <a:off x="465364" y="1441493"/>
            <a:ext cx="106707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dirty="0"/>
              <a:t>EN 1992-1-1: Eurocode 2 — Design of Concrete Structures European Committee for Standardization (CEN).</a:t>
            </a:r>
            <a:endParaRPr lang="de-DE" dirty="0"/>
          </a:p>
          <a:p>
            <a:pPr marL="342900" indent="-342900" algn="l">
              <a:buAutoNum type="arabicPeriod"/>
            </a:pPr>
            <a:r>
              <a:rPr lang="en-US" dirty="0"/>
              <a:t>DNV-ST-0126: Support Structures for Wind </a:t>
            </a:r>
            <a:r>
              <a:rPr lang="en-US" dirty="0" err="1"/>
              <a:t>TurbinesDet</a:t>
            </a:r>
            <a:r>
              <a:rPr lang="en-US" dirty="0"/>
              <a:t> Norske Veritas (DNV), Structural Design Standard, 2016.</a:t>
            </a:r>
            <a:endParaRPr lang="de-DE" dirty="0"/>
          </a:p>
          <a:p>
            <a:pPr marL="342900" indent="-342900" algn="l">
              <a:buAutoNum type="arabicPeriod"/>
            </a:pPr>
            <a:r>
              <a:rPr lang="en-US" dirty="0"/>
              <a:t>IEC 61400-6: Wind Turbines – Part 6: Tower and Foundation Design </a:t>
            </a:r>
            <a:r>
              <a:rPr lang="en-US" dirty="0" err="1"/>
              <a:t>RequirementsInternational</a:t>
            </a:r>
            <a:r>
              <a:rPr lang="en-US" dirty="0"/>
              <a:t> Electrotechnical Commission (IEC).</a:t>
            </a:r>
            <a:endParaRPr lang="de-DE" dirty="0"/>
          </a:p>
          <a:p>
            <a:pPr marL="342900" indent="-342900" algn="l">
              <a:buAutoNum type="arabicPeriod"/>
            </a:pP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1559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Data &amp; </a:t>
            </a:r>
            <a:r>
              <a:rPr lang="de-DE" dirty="0" err="1"/>
              <a:t>Geometrics</a:t>
            </a:r>
            <a:r>
              <a:rPr lang="de-DE" dirty="0"/>
              <a:t> 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18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0AAD17D-5564-4F7F-A556-34503C353B19}"/>
              </a:ext>
            </a:extLst>
          </p:cNvPr>
          <p:cNvSpPr/>
          <p:nvPr/>
        </p:nvSpPr>
        <p:spPr>
          <a:xfrm>
            <a:off x="335912" y="1575065"/>
            <a:ext cx="237384" cy="3617970"/>
          </a:xfrm>
          <a:custGeom>
            <a:avLst/>
            <a:gdLst/>
            <a:ahLst/>
            <a:cxnLst/>
            <a:rect l="l" t="t" r="r" b="b"/>
            <a:pathLst>
              <a:path h="7670800">
                <a:moveTo>
                  <a:pt x="0" y="7670230"/>
                </a:moveTo>
                <a:lnTo>
                  <a:pt x="0" y="0"/>
                </a:lnTo>
              </a:path>
            </a:pathLst>
          </a:custGeom>
          <a:ln w="70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1C8D360-6D88-4BD1-9CD3-6338DB13A19D}"/>
              </a:ext>
            </a:extLst>
          </p:cNvPr>
          <p:cNvSpPr/>
          <p:nvPr/>
        </p:nvSpPr>
        <p:spPr>
          <a:xfrm>
            <a:off x="5853942" y="1549343"/>
            <a:ext cx="219212" cy="3617970"/>
          </a:xfrm>
          <a:custGeom>
            <a:avLst/>
            <a:gdLst/>
            <a:ahLst/>
            <a:cxnLst/>
            <a:rect l="l" t="t" r="r" b="b"/>
            <a:pathLst>
              <a:path h="7678420">
                <a:moveTo>
                  <a:pt x="0" y="7678105"/>
                </a:moveTo>
                <a:lnTo>
                  <a:pt x="0" y="0"/>
                </a:lnTo>
              </a:path>
            </a:pathLst>
          </a:custGeom>
          <a:ln w="70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32E33F4-A923-4336-8C35-329BCDDC76BF}"/>
              </a:ext>
            </a:extLst>
          </p:cNvPr>
          <p:cNvSpPr txBox="1"/>
          <p:nvPr/>
        </p:nvSpPr>
        <p:spPr>
          <a:xfrm>
            <a:off x="838199" y="1690688"/>
            <a:ext cx="5570893" cy="3077766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40"/>
              </a:spcBef>
              <a:tabLst>
                <a:tab pos="544195" algn="l"/>
              </a:tabLst>
            </a:pPr>
            <a:r>
              <a:rPr sz="2800" spc="75" dirty="0">
                <a:solidFill>
                  <a:srgbClr val="086497"/>
                </a:solidFill>
                <a:latin typeface="Times New Roman"/>
                <a:cs typeface="Times New Roman"/>
              </a:rPr>
              <a:t>L</a:t>
            </a:r>
            <a:r>
              <a:rPr sz="2800" dirty="0">
                <a:solidFill>
                  <a:srgbClr val="086497"/>
                </a:solidFill>
                <a:latin typeface="Times New Roman"/>
                <a:cs typeface="Times New Roman"/>
              </a:rPr>
              <a:t>	</a:t>
            </a:r>
            <a:r>
              <a:rPr spc="-10" dirty="0">
                <a:solidFill>
                  <a:srgbClr val="0F1524"/>
                </a:solidFill>
                <a:latin typeface="Arial"/>
                <a:cs typeface="Arial"/>
              </a:rPr>
              <a:t>Dimensions</a:t>
            </a:r>
            <a:endParaRPr dirty="0">
              <a:latin typeface="Arial"/>
              <a:cs typeface="Arial"/>
            </a:endParaRPr>
          </a:p>
          <a:p>
            <a:pPr marL="558800" indent="-537210">
              <a:lnSpc>
                <a:spcPct val="100000"/>
              </a:lnSpc>
              <a:spcBef>
                <a:spcPts val="1505"/>
              </a:spcBef>
              <a:buClr>
                <a:srgbClr val="086497"/>
              </a:buClr>
              <a:buSzPct val="163043"/>
              <a:buChar char="&gt;"/>
              <a:tabLst>
                <a:tab pos="558800" algn="l"/>
              </a:tabLst>
            </a:pPr>
            <a:r>
              <a:rPr spc="105" dirty="0">
                <a:solidFill>
                  <a:srgbClr val="333D4F"/>
                </a:solidFill>
                <a:latin typeface="Arial"/>
                <a:cs typeface="Arial"/>
              </a:rPr>
              <a:t>Hub</a:t>
            </a:r>
            <a:r>
              <a:rPr spc="-12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33D4F"/>
                </a:solidFill>
                <a:latin typeface="Arial"/>
                <a:cs typeface="Arial"/>
              </a:rPr>
              <a:t>Height:</a:t>
            </a:r>
            <a:r>
              <a:rPr spc="-4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33D4F"/>
                </a:solidFill>
                <a:latin typeface="Arial"/>
                <a:cs typeface="Arial"/>
              </a:rPr>
              <a:t>100</a:t>
            </a:r>
            <a:r>
              <a:rPr spc="-6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  <a:p>
            <a:pPr marL="560070" indent="-538480">
              <a:lnSpc>
                <a:spcPct val="100000"/>
              </a:lnSpc>
              <a:spcBef>
                <a:spcPts val="1700"/>
              </a:spcBef>
              <a:buClr>
                <a:srgbClr val="086497"/>
              </a:buClr>
              <a:buSzPct val="163043"/>
              <a:buChar char="&gt;"/>
              <a:tabLst>
                <a:tab pos="560070" algn="l"/>
              </a:tabLst>
            </a:pPr>
            <a:r>
              <a:rPr spc="50" dirty="0">
                <a:solidFill>
                  <a:srgbClr val="333D4F"/>
                </a:solidFill>
                <a:latin typeface="Arial"/>
                <a:cs typeface="Arial"/>
              </a:rPr>
              <a:t>Tower</a:t>
            </a:r>
            <a:r>
              <a:rPr spc="7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33D4F"/>
                </a:solidFill>
                <a:latin typeface="Arial"/>
                <a:cs typeface="Arial"/>
              </a:rPr>
              <a:t>Base</a:t>
            </a:r>
            <a:r>
              <a:rPr spc="-3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33D4F"/>
                </a:solidFill>
                <a:latin typeface="Arial"/>
                <a:cs typeface="Arial"/>
              </a:rPr>
              <a:t>Diameter: 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4.8</a:t>
            </a:r>
            <a:r>
              <a:rPr spc="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33D4F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  <a:p>
            <a:pPr marL="560070" indent="-538480">
              <a:lnSpc>
                <a:spcPct val="100000"/>
              </a:lnSpc>
              <a:spcBef>
                <a:spcPts val="1700"/>
              </a:spcBef>
              <a:buClr>
                <a:srgbClr val="086497"/>
              </a:buClr>
              <a:buSzPct val="163043"/>
              <a:buChar char="&gt;"/>
              <a:tabLst>
                <a:tab pos="560070" algn="l"/>
              </a:tabLst>
            </a:pPr>
            <a:r>
              <a:rPr spc="95" dirty="0">
                <a:solidFill>
                  <a:srgbClr val="333D4F"/>
                </a:solidFill>
                <a:latin typeface="Arial"/>
                <a:cs typeface="Arial"/>
              </a:rPr>
              <a:t>Pedestal</a:t>
            </a:r>
            <a:r>
              <a:rPr spc="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33D4F"/>
                </a:solidFill>
                <a:latin typeface="Arial"/>
                <a:cs typeface="Arial"/>
              </a:rPr>
              <a:t>Diameter:</a:t>
            </a:r>
            <a:r>
              <a:rPr spc="3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7.0</a:t>
            </a:r>
            <a:r>
              <a:rPr spc="-4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  <a:p>
            <a:pPr marL="559435" indent="-537845">
              <a:lnSpc>
                <a:spcPct val="100000"/>
              </a:lnSpc>
              <a:spcBef>
                <a:spcPts val="1700"/>
              </a:spcBef>
              <a:buClr>
                <a:srgbClr val="086497"/>
              </a:buClr>
              <a:buSzPct val="163043"/>
              <a:buChar char="&gt;"/>
              <a:tabLst>
                <a:tab pos="559435" algn="l"/>
              </a:tabLst>
            </a:pPr>
            <a:r>
              <a:rPr spc="120" dirty="0">
                <a:solidFill>
                  <a:srgbClr val="333D4F"/>
                </a:solidFill>
                <a:latin typeface="Arial"/>
                <a:cs typeface="Arial"/>
              </a:rPr>
              <a:t>Raft</a:t>
            </a:r>
            <a:r>
              <a:rPr spc="-2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33D4F"/>
                </a:solidFill>
                <a:latin typeface="Arial"/>
                <a:cs typeface="Arial"/>
              </a:rPr>
              <a:t>Diameter:</a:t>
            </a:r>
            <a:r>
              <a:rPr spc="8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33D4F"/>
                </a:solidFill>
                <a:latin typeface="Arial"/>
                <a:cs typeface="Arial"/>
              </a:rPr>
              <a:t>25.0</a:t>
            </a:r>
            <a:r>
              <a:rPr spc="-3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33D4F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  <a:p>
            <a:pPr marL="560705" indent="-539115">
              <a:lnSpc>
                <a:spcPct val="100000"/>
              </a:lnSpc>
              <a:spcBef>
                <a:spcPts val="1700"/>
              </a:spcBef>
              <a:buClr>
                <a:srgbClr val="086497"/>
              </a:buClr>
              <a:buSzPct val="163043"/>
              <a:buChar char="&gt;"/>
              <a:tabLst>
                <a:tab pos="560705" algn="l"/>
              </a:tabLst>
            </a:pPr>
            <a:r>
              <a:rPr spc="130" dirty="0">
                <a:solidFill>
                  <a:srgbClr val="333D4F"/>
                </a:solidFill>
                <a:latin typeface="Arial"/>
                <a:cs typeface="Arial"/>
              </a:rPr>
              <a:t>Middle</a:t>
            </a:r>
            <a:r>
              <a:rPr spc="-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33D4F"/>
                </a:solidFill>
                <a:latin typeface="Arial"/>
                <a:cs typeface="Arial"/>
              </a:rPr>
              <a:t>Slab</a:t>
            </a:r>
            <a:r>
              <a:rPr spc="-17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33D4F"/>
                </a:solidFill>
                <a:latin typeface="Arial"/>
                <a:cs typeface="Arial"/>
              </a:rPr>
              <a:t>Thickness:</a:t>
            </a:r>
            <a:r>
              <a:rPr spc="13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2.0</a:t>
            </a:r>
            <a:r>
              <a:rPr spc="-1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45" dirty="0">
                <a:solidFill>
                  <a:srgbClr val="333D4F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28EE8AF-A03B-49CE-B21D-ED037391680F}"/>
              </a:ext>
            </a:extLst>
          </p:cNvPr>
          <p:cNvSpPr txBox="1"/>
          <p:nvPr/>
        </p:nvSpPr>
        <p:spPr>
          <a:xfrm>
            <a:off x="6118847" y="1832034"/>
            <a:ext cx="6531318" cy="264431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tabLst>
                <a:tab pos="580390" algn="l"/>
              </a:tabLst>
            </a:pPr>
            <a:r>
              <a:rPr u="none" dirty="0">
                <a:solidFill>
                  <a:srgbClr val="0F1524"/>
                </a:solidFill>
                <a:latin typeface="Arial"/>
                <a:cs typeface="Arial"/>
              </a:rPr>
              <a:t>	Materials</a:t>
            </a:r>
            <a:r>
              <a:rPr u="none" spc="540" dirty="0">
                <a:solidFill>
                  <a:srgbClr val="0F1524"/>
                </a:solidFill>
                <a:latin typeface="Arial"/>
                <a:cs typeface="Arial"/>
              </a:rPr>
              <a:t> </a:t>
            </a:r>
            <a:r>
              <a:rPr u="none" spc="-10" dirty="0">
                <a:solidFill>
                  <a:srgbClr val="0F1524"/>
                </a:solidFill>
                <a:latin typeface="Arial"/>
                <a:cs typeface="Arial"/>
              </a:rPr>
              <a:t>{EC2)</a:t>
            </a:r>
            <a:endParaRPr dirty="0">
              <a:latin typeface="Arial"/>
              <a:cs typeface="Arial"/>
            </a:endParaRPr>
          </a:p>
          <a:p>
            <a:pPr marL="564515" indent="-539115">
              <a:lnSpc>
                <a:spcPct val="100000"/>
              </a:lnSpc>
              <a:spcBef>
                <a:spcPts val="1745"/>
              </a:spcBef>
              <a:buClr>
                <a:srgbClr val="086497"/>
              </a:buClr>
              <a:buSzPct val="163043"/>
              <a:buChar char="&gt;"/>
              <a:tabLst>
                <a:tab pos="564515" algn="l"/>
              </a:tabLst>
            </a:pPr>
            <a:r>
              <a:rPr spc="75" dirty="0">
                <a:solidFill>
                  <a:srgbClr val="333D4F"/>
                </a:solidFill>
                <a:latin typeface="Arial"/>
                <a:cs typeface="Arial"/>
              </a:rPr>
              <a:t>Concrete</a:t>
            </a:r>
            <a:r>
              <a:rPr spc="3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33D4F"/>
                </a:solidFill>
                <a:latin typeface="Arial"/>
                <a:cs typeface="Arial"/>
              </a:rPr>
              <a:t>Class:</a:t>
            </a:r>
            <a:r>
              <a:rPr spc="3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33D4F"/>
                </a:solidFill>
                <a:latin typeface="Arial"/>
                <a:cs typeface="Arial"/>
              </a:rPr>
              <a:t>C35/45</a:t>
            </a:r>
            <a:endParaRPr dirty="0">
              <a:latin typeface="Arial"/>
              <a:cs typeface="Arial"/>
            </a:endParaRPr>
          </a:p>
          <a:p>
            <a:pPr marL="564515" indent="-539115">
              <a:lnSpc>
                <a:spcPct val="100000"/>
              </a:lnSpc>
              <a:spcBef>
                <a:spcPts val="1700"/>
              </a:spcBef>
              <a:buClr>
                <a:srgbClr val="086497"/>
              </a:buClr>
              <a:buSzPct val="163043"/>
              <a:buChar char="&gt;"/>
              <a:tabLst>
                <a:tab pos="564515" algn="l"/>
              </a:tabLst>
            </a:pP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Cylinder</a:t>
            </a:r>
            <a:r>
              <a:rPr spc="7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33D4F"/>
                </a:solidFill>
                <a:latin typeface="Arial"/>
                <a:cs typeface="Arial"/>
              </a:rPr>
              <a:t>Strength</a:t>
            </a:r>
            <a:r>
              <a:rPr spc="-3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(f</a:t>
            </a:r>
            <a:r>
              <a:rPr sz="2000" dirty="0">
                <a:solidFill>
                  <a:srgbClr val="333D4F"/>
                </a:solidFill>
                <a:latin typeface="Times New Roman"/>
                <a:cs typeface="Times New Roman"/>
              </a:rPr>
              <a:t>ck):</a:t>
            </a:r>
            <a:r>
              <a:rPr sz="2000" spc="-75" dirty="0">
                <a:solidFill>
                  <a:srgbClr val="333D4F"/>
                </a:solidFill>
                <a:latin typeface="Times New Roman"/>
                <a:cs typeface="Times New Roman"/>
              </a:rPr>
              <a:t> </a:t>
            </a:r>
            <a:r>
              <a:rPr spc="125" dirty="0">
                <a:solidFill>
                  <a:srgbClr val="333D4F"/>
                </a:solidFill>
                <a:latin typeface="Arial"/>
                <a:cs typeface="Arial"/>
              </a:rPr>
              <a:t>35</a:t>
            </a:r>
            <a:r>
              <a:rPr spc="-6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33D4F"/>
                </a:solidFill>
                <a:latin typeface="Arial"/>
                <a:cs typeface="Arial"/>
              </a:rPr>
              <a:t>MPa</a:t>
            </a:r>
            <a:endParaRPr dirty="0">
              <a:latin typeface="Arial"/>
              <a:cs typeface="Arial"/>
            </a:endParaRPr>
          </a:p>
          <a:p>
            <a:pPr marL="563880" indent="-538480">
              <a:lnSpc>
                <a:spcPct val="100000"/>
              </a:lnSpc>
              <a:spcBef>
                <a:spcPts val="2320"/>
              </a:spcBef>
              <a:buClr>
                <a:srgbClr val="086497"/>
              </a:buClr>
              <a:buSzPct val="163043"/>
              <a:buChar char="&gt;"/>
              <a:tabLst>
                <a:tab pos="563880" algn="l"/>
              </a:tabLst>
            </a:pPr>
            <a:r>
              <a:rPr spc="90" dirty="0">
                <a:solidFill>
                  <a:srgbClr val="333D4F"/>
                </a:solidFill>
                <a:latin typeface="Arial"/>
                <a:cs typeface="Arial"/>
              </a:rPr>
              <a:t>Reinforcing</a:t>
            </a:r>
            <a:r>
              <a:rPr spc="-4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33D4F"/>
                </a:solidFill>
                <a:latin typeface="Arial"/>
                <a:cs typeface="Arial"/>
              </a:rPr>
              <a:t>Steel:</a:t>
            </a:r>
            <a:r>
              <a:rPr spc="4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srgbClr val="333D4F"/>
                </a:solidFill>
                <a:latin typeface="Arial"/>
                <a:cs typeface="Arial"/>
              </a:rPr>
              <a:t>8500</a:t>
            </a:r>
            <a:r>
              <a:rPr spc="-2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D4F"/>
                </a:solidFill>
                <a:latin typeface="Arial"/>
                <a:cs typeface="Arial"/>
              </a:rPr>
              <a:t>(f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yk</a:t>
            </a:r>
            <a:r>
              <a:rPr spc="1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=</a:t>
            </a:r>
            <a:r>
              <a:rPr spc="21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500</a:t>
            </a:r>
            <a:r>
              <a:rPr spc="3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65" dirty="0">
                <a:solidFill>
                  <a:srgbClr val="333D4F"/>
                </a:solidFill>
                <a:latin typeface="Arial"/>
                <a:cs typeface="Arial"/>
              </a:rPr>
              <a:t>MPa)</a:t>
            </a:r>
            <a:endParaRPr dirty="0">
              <a:latin typeface="Arial"/>
              <a:cs typeface="Arial"/>
            </a:endParaRPr>
          </a:p>
          <a:p>
            <a:pPr marL="571500" indent="-546100">
              <a:lnSpc>
                <a:spcPct val="100000"/>
              </a:lnSpc>
              <a:spcBef>
                <a:spcPts val="2195"/>
              </a:spcBef>
              <a:buClr>
                <a:srgbClr val="086497"/>
              </a:buClr>
              <a:buSzPct val="163043"/>
              <a:buChar char="&gt;"/>
              <a:tabLst>
                <a:tab pos="571500" algn="l"/>
              </a:tabLst>
            </a:pPr>
            <a:r>
              <a:rPr spc="60" dirty="0">
                <a:solidFill>
                  <a:srgbClr val="333D4F"/>
                </a:solidFill>
                <a:latin typeface="Arial"/>
                <a:cs typeface="Arial"/>
              </a:rPr>
              <a:t>Anchor</a:t>
            </a:r>
            <a:r>
              <a:rPr spc="114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120" dirty="0">
                <a:solidFill>
                  <a:srgbClr val="333D4F"/>
                </a:solidFill>
                <a:latin typeface="Arial"/>
                <a:cs typeface="Arial"/>
              </a:rPr>
              <a:t>Bolts: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 Grade</a:t>
            </a:r>
            <a:r>
              <a:rPr spc="-15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33D4F"/>
                </a:solidFill>
                <a:latin typeface="Arial"/>
                <a:cs typeface="Arial"/>
              </a:rPr>
              <a:t>10.9</a:t>
            </a:r>
            <a:r>
              <a:rPr spc="-3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z="2000" spc="55" dirty="0">
                <a:solidFill>
                  <a:srgbClr val="333D4F"/>
                </a:solidFill>
                <a:latin typeface="Arial"/>
                <a:cs typeface="Arial"/>
              </a:rPr>
              <a:t>(f</a:t>
            </a:r>
            <a:r>
              <a:rPr sz="1600" spc="55" dirty="0">
                <a:solidFill>
                  <a:srgbClr val="333D4F"/>
                </a:solidFill>
                <a:latin typeface="Arial"/>
                <a:cs typeface="Arial"/>
              </a:rPr>
              <a:t>ub</a:t>
            </a:r>
            <a:r>
              <a:rPr sz="1600" spc="3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33D4F"/>
                </a:solidFill>
                <a:latin typeface="Arial"/>
                <a:cs typeface="Arial"/>
              </a:rPr>
              <a:t>=</a:t>
            </a:r>
            <a:r>
              <a:rPr spc="-11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srgbClr val="333D4F"/>
                </a:solidFill>
                <a:latin typeface="Arial"/>
                <a:cs typeface="Arial"/>
              </a:rPr>
              <a:t>1000</a:t>
            </a:r>
            <a:r>
              <a:rPr spc="20" dirty="0">
                <a:solidFill>
                  <a:srgbClr val="333D4F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333D4F"/>
                </a:solidFill>
                <a:latin typeface="Arial"/>
                <a:cs typeface="Arial"/>
              </a:rPr>
              <a:t>MPa)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19292" y="563109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de-DE" sz="2000" b="1" dirty="0">
                <a:solidFill>
                  <a:srgbClr val="FF0000"/>
                </a:solidFill>
              </a:rPr>
              <a:t>D</a:t>
            </a:r>
            <a:r>
              <a:rPr lang="en-AE" sz="2000" b="1" dirty="0" err="1">
                <a:solidFill>
                  <a:srgbClr val="FF0000"/>
                </a:solidFill>
              </a:rPr>
              <a:t>esign</a:t>
            </a:r>
            <a:r>
              <a:rPr lang="en-AE" sz="2000" b="1" dirty="0">
                <a:solidFill>
                  <a:srgbClr val="FF0000"/>
                </a:solidFill>
              </a:rPr>
              <a:t> Action </a:t>
            </a:r>
            <a:r>
              <a:rPr lang="de-DE" sz="2000" b="1" dirty="0">
                <a:solidFill>
                  <a:srgbClr val="FF0000"/>
                </a:solidFill>
              </a:rPr>
              <a:t>(ULS)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19D53463-FAB9-4A2C-9A92-7353E409AFB7}"/>
              </a:ext>
            </a:extLst>
          </p:cNvPr>
          <p:cNvSpPr txBox="1"/>
          <p:nvPr/>
        </p:nvSpPr>
        <p:spPr>
          <a:xfrm>
            <a:off x="538843" y="1583419"/>
            <a:ext cx="12662535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0" dirty="0">
                <a:solidFill>
                  <a:srgbClr val="384250"/>
                </a:solidFill>
                <a:latin typeface="Arial"/>
                <a:cs typeface="Arial"/>
              </a:rPr>
              <a:t>The</a:t>
            </a:r>
            <a:r>
              <a:rPr sz="1600" spc="6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384250"/>
                </a:solidFill>
                <a:latin typeface="Arial"/>
                <a:cs typeface="Arial"/>
              </a:rPr>
              <a:t>foundation</a:t>
            </a:r>
            <a:r>
              <a:rPr sz="1600" spc="120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384250"/>
                </a:solidFill>
                <a:latin typeface="Arial"/>
                <a:cs typeface="Arial"/>
              </a:rPr>
              <a:t>is</a:t>
            </a:r>
            <a:r>
              <a:rPr sz="1600" spc="5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384250"/>
                </a:solidFill>
                <a:latin typeface="Arial"/>
                <a:cs typeface="Arial"/>
              </a:rPr>
              <a:t>subjected</a:t>
            </a:r>
            <a:r>
              <a:rPr sz="1600" spc="2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384250"/>
                </a:solidFill>
                <a:latin typeface="Arial"/>
                <a:cs typeface="Arial"/>
              </a:rPr>
              <a:t>to</a:t>
            </a:r>
            <a:r>
              <a:rPr sz="1600" spc="150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384250"/>
                </a:solidFill>
                <a:latin typeface="Arial"/>
                <a:cs typeface="Arial"/>
              </a:rPr>
              <a:t>extreme</a:t>
            </a:r>
            <a:r>
              <a:rPr sz="1600" spc="7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384250"/>
                </a:solidFill>
                <a:latin typeface="Arial"/>
                <a:cs typeface="Arial"/>
              </a:rPr>
              <a:t>overturning</a:t>
            </a:r>
            <a:r>
              <a:rPr sz="1600" spc="8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84250"/>
                </a:solidFill>
                <a:latin typeface="Arial"/>
                <a:cs typeface="Arial"/>
              </a:rPr>
              <a:t>moments</a:t>
            </a:r>
            <a:r>
              <a:rPr sz="1600" spc="70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4250"/>
                </a:solidFill>
                <a:latin typeface="Arial"/>
                <a:cs typeface="Arial"/>
              </a:rPr>
              <a:t>due to</a:t>
            </a:r>
            <a:r>
              <a:rPr sz="1600" spc="13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84250"/>
                </a:solidFill>
                <a:latin typeface="Arial"/>
                <a:cs typeface="Arial"/>
              </a:rPr>
              <a:t>the</a:t>
            </a:r>
            <a:r>
              <a:rPr sz="1600" spc="235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-160" dirty="0">
                <a:solidFill>
                  <a:srgbClr val="384250"/>
                </a:solidFill>
                <a:latin typeface="Arial"/>
                <a:cs typeface="Arial"/>
              </a:rPr>
              <a:t>1OOm</a:t>
            </a:r>
            <a:r>
              <a:rPr sz="1600" spc="120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384250"/>
                </a:solidFill>
                <a:latin typeface="Arial"/>
                <a:cs typeface="Arial"/>
              </a:rPr>
              <a:t>hub</a:t>
            </a:r>
            <a:r>
              <a:rPr sz="1600" spc="-70" dirty="0">
                <a:solidFill>
                  <a:srgbClr val="384250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384250"/>
                </a:solidFill>
                <a:latin typeface="Arial"/>
                <a:cs typeface="Arial"/>
              </a:rPr>
              <a:t>height.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F5A50-06C4-4046-9934-35BD38072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3871"/>
            <a:ext cx="9734550" cy="2466975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55212C5D-A62E-4DBC-9FFE-262E6D58732D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BD465EE2-969D-45C9-A88E-F2016004899F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5F6-C01F-6769-3652-D8A8070F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E613D211-BEA0-2E32-65D1-F88000B4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676"/>
            <a:ext cx="6901543" cy="838216"/>
          </a:xfrm>
        </p:spPr>
        <p:txBody>
          <a:bodyPr>
            <a:norm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Why Anchor Cage Connection ?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C9214F4-C5EE-8BCE-FE46-B988D1D3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38C8C02D-7B39-4DC6-1528-F90940F9229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B882C69-E43B-4CEF-9829-BA0A59E24FB6}"/>
              </a:ext>
            </a:extLst>
          </p:cNvPr>
          <p:cNvSpPr txBox="1"/>
          <p:nvPr/>
        </p:nvSpPr>
        <p:spPr>
          <a:xfrm>
            <a:off x="606454" y="1669670"/>
            <a:ext cx="10747346" cy="778931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1270">
              <a:lnSpc>
                <a:spcPts val="3100"/>
              </a:lnSpc>
              <a:spcBef>
                <a:spcPts val="285"/>
              </a:spcBef>
            </a:pP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Considering</a:t>
            </a:r>
            <a:r>
              <a:rPr sz="1600" spc="3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333D4D"/>
                </a:solidFill>
                <a:latin typeface="Arial"/>
                <a:cs typeface="Arial"/>
              </a:rPr>
              <a:t>the</a:t>
            </a:r>
            <a:r>
              <a:rPr sz="1600" spc="-6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333D4D"/>
                </a:solidFill>
                <a:latin typeface="Arial"/>
                <a:cs typeface="Arial"/>
              </a:rPr>
              <a:t>tower</a:t>
            </a:r>
            <a:r>
              <a:rPr sz="1600" spc="7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diameter</a:t>
            </a:r>
            <a:r>
              <a:rPr sz="1600" spc="10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(4.8m)</a:t>
            </a:r>
            <a:r>
              <a:rPr sz="1600" spc="28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and</a:t>
            </a:r>
            <a:r>
              <a:rPr sz="1600" spc="-9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dynamic</a:t>
            </a:r>
            <a:r>
              <a:rPr sz="1600" spc="15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nature</a:t>
            </a:r>
            <a:r>
              <a:rPr sz="1600" spc="1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of</a:t>
            </a:r>
            <a:r>
              <a:rPr sz="1600" spc="41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loads,</a:t>
            </a:r>
            <a:r>
              <a:rPr sz="1600" spc="-25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333D4D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b="1" spc="-135" dirty="0">
                <a:solidFill>
                  <a:srgbClr val="333D4D"/>
                </a:solidFill>
                <a:latin typeface="Arial"/>
                <a:cs typeface="Arial"/>
              </a:rPr>
              <a:t>Anchor</a:t>
            </a:r>
            <a:r>
              <a:rPr sz="1600" b="1" spc="10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333D4D"/>
                </a:solidFill>
                <a:latin typeface="Arial"/>
                <a:cs typeface="Arial"/>
              </a:rPr>
              <a:t>Cage</a:t>
            </a:r>
            <a:r>
              <a:rPr sz="1600" b="1" spc="-6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333D4D"/>
                </a:solidFill>
                <a:latin typeface="Arial"/>
                <a:cs typeface="Arial"/>
              </a:rPr>
              <a:t>system</a:t>
            </a:r>
            <a:r>
              <a:rPr sz="1600" spc="1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33D4D"/>
                </a:solidFill>
                <a:latin typeface="Arial"/>
                <a:cs typeface="Arial"/>
              </a:rPr>
              <a:t>was</a:t>
            </a:r>
            <a:r>
              <a:rPr sz="1600" spc="-8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333D4D"/>
                </a:solidFill>
                <a:latin typeface="Arial"/>
                <a:cs typeface="Arial"/>
              </a:rPr>
              <a:t>selected</a:t>
            </a:r>
            <a:r>
              <a:rPr sz="1600" spc="-1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over</a:t>
            </a:r>
            <a:r>
              <a:rPr sz="1600" spc="2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33D4D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Embedded Ring</a:t>
            </a:r>
            <a:r>
              <a:rPr sz="1600" spc="-2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for</a:t>
            </a:r>
            <a:r>
              <a:rPr sz="1600" spc="26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D4D"/>
                </a:solidFill>
                <a:latin typeface="Arial"/>
                <a:cs typeface="Arial"/>
              </a:rPr>
              <a:t>three</a:t>
            </a:r>
            <a:r>
              <a:rPr sz="1600" spc="-20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33D4D"/>
                </a:solidFill>
                <a:latin typeface="Arial"/>
                <a:cs typeface="Arial"/>
              </a:rPr>
              <a:t>critical</a:t>
            </a:r>
            <a:r>
              <a:rPr sz="1600" spc="-35" dirty="0">
                <a:solidFill>
                  <a:srgbClr val="333D4D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D4D"/>
                </a:solidFill>
                <a:latin typeface="Arial"/>
                <a:cs typeface="Arial"/>
              </a:rPr>
              <a:t>reasons: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BE1B-178C-4741-B867-8DA917CF1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2" y="2568895"/>
            <a:ext cx="3734616" cy="3681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0F677-92CB-4849-BF57-BC958F273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95" y="2626174"/>
            <a:ext cx="3905250" cy="3867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4748A-5765-457A-B09C-B9BA4C9DB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45" y="2659734"/>
            <a:ext cx="3981450" cy="3819525"/>
          </a:xfrm>
          <a:prstGeom prst="rect">
            <a:avLst/>
          </a:prstGeom>
        </p:spPr>
      </p:pic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B20CE710-21BD-4818-BE1A-D181DF4D1422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Textfeld 12">
            <a:extLst>
              <a:ext uri="{FF2B5EF4-FFF2-40B4-BE49-F238E27FC236}">
                <a16:creationId xmlns:a16="http://schemas.microsoft.com/office/drawing/2014/main" id="{2C3E1717-676F-4845-809D-E82690316C54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89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3F8-7FCA-C48B-1687-8E61C743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9A2AC-C06E-229E-9510-CEB7B79C91D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E27D02-AFE5-EE72-7245-979026DF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EBAC95E-AA1D-8862-0792-D9FBD9AB10A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21" name="Titel 21">
            <a:extLst>
              <a:ext uri="{FF2B5EF4-FFF2-40B4-BE49-F238E27FC236}">
                <a16:creationId xmlns:a16="http://schemas.microsoft.com/office/drawing/2014/main" id="{4E43D925-0C1B-6F9B-8DF5-F0E937D5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30"/>
            <a:ext cx="4137660" cy="303762"/>
          </a:xfrm>
        </p:spPr>
        <p:txBody>
          <a:bodyPr>
            <a:normAutofit fontScale="90000"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Anchor Cage Design Concept</a:t>
            </a: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C8F6EA86-4A3F-4E21-A6C0-BAA6E3E62E96}"/>
              </a:ext>
            </a:extLst>
          </p:cNvPr>
          <p:cNvSpPr txBox="1"/>
          <p:nvPr/>
        </p:nvSpPr>
        <p:spPr>
          <a:xfrm>
            <a:off x="832485" y="1796296"/>
            <a:ext cx="8286750" cy="59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42500"/>
              </a:lnSpc>
              <a:spcBef>
                <a:spcPts val="100"/>
              </a:spcBef>
            </a:pPr>
            <a:r>
              <a:rPr sz="1400" dirty="0">
                <a:solidFill>
                  <a:srgbClr val="363D46"/>
                </a:solidFill>
                <a:latin typeface="Arial"/>
                <a:cs typeface="Arial"/>
              </a:rPr>
              <a:t>A </a:t>
            </a:r>
            <a:r>
              <a:rPr sz="1400" b="1" spc="-80" dirty="0">
                <a:solidFill>
                  <a:srgbClr val="363D46"/>
                </a:solidFill>
                <a:latin typeface="Arial"/>
                <a:cs typeface="Arial"/>
              </a:rPr>
              <a:t>Single-</a:t>
            </a:r>
            <a:r>
              <a:rPr sz="1400" b="1" dirty="0">
                <a:solidFill>
                  <a:srgbClr val="363D46"/>
                </a:solidFill>
                <a:latin typeface="Arial"/>
                <a:cs typeface="Arial"/>
              </a:rPr>
              <a:t>Row</a:t>
            </a:r>
            <a:r>
              <a:rPr sz="1400" b="1" spc="32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63D46"/>
                </a:solidFill>
                <a:latin typeface="Arial"/>
                <a:cs typeface="Arial"/>
              </a:rPr>
              <a:t>anchor</a:t>
            </a:r>
            <a:r>
              <a:rPr sz="1400" spc="16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363D46"/>
                </a:solidFill>
                <a:latin typeface="Arial"/>
                <a:cs typeface="Arial"/>
              </a:rPr>
              <a:t>cage</a:t>
            </a:r>
            <a:r>
              <a:rPr sz="1400" spc="2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363D46"/>
                </a:solidFill>
                <a:latin typeface="Arial"/>
                <a:cs typeface="Arial"/>
              </a:rPr>
              <a:t>configuration</a:t>
            </a:r>
            <a:r>
              <a:rPr sz="1400" spc="15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363D46"/>
                </a:solidFill>
                <a:latin typeface="Arial"/>
                <a:cs typeface="Arial"/>
              </a:rPr>
              <a:t>was</a:t>
            </a:r>
            <a:r>
              <a:rPr sz="1400" spc="-6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363D46"/>
                </a:solidFill>
                <a:latin typeface="Arial"/>
                <a:cs typeface="Arial"/>
              </a:rPr>
              <a:t>selected</a:t>
            </a:r>
            <a:r>
              <a:rPr sz="1400" spc="-5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363D46"/>
                </a:solidFill>
                <a:latin typeface="Arial"/>
                <a:cs typeface="Arial"/>
              </a:rPr>
              <a:t>to </a:t>
            </a:r>
            <a:r>
              <a:rPr sz="1400" spc="110" dirty="0">
                <a:solidFill>
                  <a:srgbClr val="363D46"/>
                </a:solidFill>
                <a:latin typeface="Arial"/>
                <a:cs typeface="Arial"/>
              </a:rPr>
              <a:t>simplify</a:t>
            </a:r>
            <a:r>
              <a:rPr sz="1400" spc="5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363D46"/>
                </a:solidFill>
                <a:latin typeface="Arial"/>
                <a:cs typeface="Arial"/>
              </a:rPr>
              <a:t>installation </a:t>
            </a:r>
            <a:r>
              <a:rPr sz="1400" spc="85" dirty="0">
                <a:solidFill>
                  <a:srgbClr val="363D46"/>
                </a:solidFill>
                <a:latin typeface="Arial"/>
                <a:cs typeface="Arial"/>
              </a:rPr>
              <a:t>and</a:t>
            </a:r>
            <a:r>
              <a:rPr sz="1400" spc="-9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363D46"/>
                </a:solidFill>
                <a:latin typeface="Arial"/>
                <a:cs typeface="Arial"/>
              </a:rPr>
              <a:t>concrete </a:t>
            </a:r>
            <a:r>
              <a:rPr sz="1400" spc="105" dirty="0">
                <a:solidFill>
                  <a:srgbClr val="363D46"/>
                </a:solidFill>
                <a:latin typeface="Arial"/>
                <a:cs typeface="Arial"/>
              </a:rPr>
              <a:t>flow</a:t>
            </a:r>
            <a:r>
              <a:rPr sz="1400" spc="2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110" dirty="0">
                <a:solidFill>
                  <a:srgbClr val="363D46"/>
                </a:solidFill>
                <a:latin typeface="Arial"/>
                <a:cs typeface="Arial"/>
              </a:rPr>
              <a:t>compared</a:t>
            </a:r>
            <a:r>
              <a:rPr sz="1400" spc="-1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363D46"/>
                </a:solidFill>
                <a:latin typeface="Arial"/>
                <a:cs typeface="Arial"/>
              </a:rPr>
              <a:t>to </a:t>
            </a:r>
            <a:r>
              <a:rPr sz="1400" spc="40" dirty="0">
                <a:solidFill>
                  <a:srgbClr val="363D46"/>
                </a:solidFill>
                <a:latin typeface="Arial"/>
                <a:cs typeface="Arial"/>
              </a:rPr>
              <a:t>double-</a:t>
            </a:r>
            <a:r>
              <a:rPr sz="1400" spc="120" dirty="0">
                <a:solidFill>
                  <a:srgbClr val="363D46"/>
                </a:solidFill>
                <a:latin typeface="Arial"/>
                <a:cs typeface="Arial"/>
              </a:rPr>
              <a:t>row</a:t>
            </a:r>
            <a:r>
              <a:rPr sz="1400" spc="5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363D46"/>
                </a:solidFill>
                <a:latin typeface="Arial"/>
                <a:cs typeface="Arial"/>
              </a:rPr>
              <a:t>alternatives.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34">
            <a:extLst>
              <a:ext uri="{FF2B5EF4-FFF2-40B4-BE49-F238E27FC236}">
                <a16:creationId xmlns:a16="http://schemas.microsoft.com/office/drawing/2014/main" id="{C68D0FEE-4326-4AB1-9977-0C3249A46FD5}"/>
              </a:ext>
            </a:extLst>
          </p:cNvPr>
          <p:cNvSpPr txBox="1"/>
          <p:nvPr/>
        </p:nvSpPr>
        <p:spPr>
          <a:xfrm>
            <a:off x="1398584" y="2835766"/>
            <a:ext cx="4408805" cy="2023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815" indent="-539115">
              <a:lnSpc>
                <a:spcPts val="4485"/>
              </a:lnSpc>
              <a:buClr>
                <a:srgbClr val="076499"/>
              </a:buClr>
              <a:buSzPct val="158333"/>
              <a:buFont typeface="Arial"/>
              <a:buChar char="&gt;"/>
              <a:tabLst>
                <a:tab pos="551815" algn="l"/>
              </a:tabLst>
            </a:pPr>
            <a:r>
              <a:rPr b="1" spc="-30" dirty="0">
                <a:solidFill>
                  <a:srgbClr val="363D46"/>
                </a:solidFill>
                <a:latin typeface="Arial"/>
                <a:cs typeface="Arial"/>
              </a:rPr>
              <a:t>Bolt</a:t>
            </a:r>
            <a:r>
              <a:rPr b="1" spc="-1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363D46"/>
                </a:solidFill>
                <a:latin typeface="Arial"/>
                <a:cs typeface="Arial"/>
              </a:rPr>
              <a:t>Size:</a:t>
            </a:r>
            <a:r>
              <a:rPr b="1" spc="-2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63D46"/>
                </a:solidFill>
                <a:latin typeface="Arial"/>
                <a:cs typeface="Arial"/>
              </a:rPr>
              <a:t>M48</a:t>
            </a:r>
            <a:r>
              <a:rPr dirty="0">
                <a:solidFill>
                  <a:srgbClr val="363D46"/>
                </a:solidFill>
                <a:latin typeface="Arial"/>
                <a:cs typeface="Arial"/>
              </a:rPr>
              <a:t> (Grade</a:t>
            </a:r>
            <a:r>
              <a:rPr spc="5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63D46"/>
                </a:solidFill>
                <a:latin typeface="Arial"/>
                <a:cs typeface="Arial"/>
              </a:rPr>
              <a:t>10.9)</a:t>
            </a:r>
            <a:endParaRPr dirty="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1639"/>
              </a:spcBef>
              <a:buClr>
                <a:srgbClr val="076499"/>
              </a:buClr>
              <a:buSzPct val="158333"/>
              <a:buFont typeface="Arial"/>
              <a:buChar char="&gt;"/>
              <a:tabLst>
                <a:tab pos="551815" algn="l"/>
              </a:tabLst>
            </a:pPr>
            <a:r>
              <a:rPr b="1" spc="-45" dirty="0">
                <a:solidFill>
                  <a:srgbClr val="363D46"/>
                </a:solidFill>
                <a:latin typeface="Arial"/>
                <a:cs typeface="Arial"/>
              </a:rPr>
              <a:t>Number</a:t>
            </a:r>
            <a:r>
              <a:rPr b="1" spc="-6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63D46"/>
                </a:solidFill>
                <a:latin typeface="Arial"/>
                <a:cs typeface="Arial"/>
              </a:rPr>
              <a:t>of</a:t>
            </a:r>
            <a:r>
              <a:rPr b="1" spc="-13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b="1" spc="-60" dirty="0">
                <a:solidFill>
                  <a:srgbClr val="363D46"/>
                </a:solidFill>
                <a:latin typeface="Arial"/>
                <a:cs typeface="Arial"/>
              </a:rPr>
              <a:t>Bolts:</a:t>
            </a:r>
            <a:r>
              <a:rPr b="1" spc="-10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135" dirty="0">
                <a:solidFill>
                  <a:srgbClr val="363D46"/>
                </a:solidFill>
                <a:latin typeface="Arial"/>
                <a:cs typeface="Arial"/>
              </a:rPr>
              <a:t>96</a:t>
            </a:r>
            <a:r>
              <a:rPr spc="-16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srgbClr val="363D46"/>
                </a:solidFill>
                <a:latin typeface="Arial"/>
                <a:cs typeface="Arial"/>
              </a:rPr>
              <a:t>Units</a:t>
            </a:r>
            <a:endParaRPr dirty="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1639"/>
              </a:spcBef>
              <a:buClr>
                <a:srgbClr val="076499"/>
              </a:buClr>
              <a:buSzPct val="158333"/>
              <a:buFont typeface="Arial"/>
              <a:buChar char="&gt;"/>
              <a:tabLst>
                <a:tab pos="551815" algn="l"/>
              </a:tabLst>
            </a:pPr>
            <a:r>
              <a:rPr b="1" spc="-60" dirty="0">
                <a:solidFill>
                  <a:srgbClr val="363D46"/>
                </a:solidFill>
                <a:latin typeface="Arial"/>
                <a:cs typeface="Arial"/>
              </a:rPr>
              <a:t>Circle</a:t>
            </a:r>
            <a:r>
              <a:rPr b="1" spc="-11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63D46"/>
                </a:solidFill>
                <a:latin typeface="Arial"/>
                <a:cs typeface="Arial"/>
              </a:rPr>
              <a:t>Diameter:</a:t>
            </a:r>
            <a:r>
              <a:rPr b="1" spc="-1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srgbClr val="363D46"/>
                </a:solidFill>
                <a:latin typeface="Arial"/>
                <a:cs typeface="Arial"/>
              </a:rPr>
              <a:t>4.6</a:t>
            </a:r>
            <a:r>
              <a:rPr spc="-16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srgbClr val="363D46"/>
                </a:solidFill>
                <a:latin typeface="Arial"/>
                <a:cs typeface="Arial"/>
              </a:rPr>
              <a:t>m</a:t>
            </a:r>
            <a:endParaRPr dirty="0">
              <a:latin typeface="Arial"/>
              <a:cs typeface="Arial"/>
            </a:endParaRPr>
          </a:p>
          <a:p>
            <a:pPr marL="555625" indent="-542925">
              <a:lnSpc>
                <a:spcPct val="100000"/>
              </a:lnSpc>
              <a:spcBef>
                <a:spcPts val="1639"/>
              </a:spcBef>
              <a:buClr>
                <a:srgbClr val="076499"/>
              </a:buClr>
              <a:buSzPct val="158333"/>
              <a:buFont typeface="Arial"/>
              <a:buChar char="&gt;"/>
              <a:tabLst>
                <a:tab pos="555625" algn="l"/>
              </a:tabLst>
            </a:pPr>
            <a:r>
              <a:rPr b="1" spc="-75" dirty="0">
                <a:solidFill>
                  <a:srgbClr val="363D46"/>
                </a:solidFill>
                <a:latin typeface="Arial"/>
                <a:cs typeface="Arial"/>
              </a:rPr>
              <a:t>Spacing:</a:t>
            </a:r>
            <a:r>
              <a:rPr b="1" spc="10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185" dirty="0">
                <a:solidFill>
                  <a:srgbClr val="363D46"/>
                </a:solidFill>
                <a:latin typeface="Arial"/>
                <a:cs typeface="Arial"/>
              </a:rPr>
              <a:t>-</a:t>
            </a:r>
            <a:r>
              <a:rPr spc="315" dirty="0">
                <a:solidFill>
                  <a:srgbClr val="363D46"/>
                </a:solidFill>
                <a:latin typeface="Arial"/>
                <a:cs typeface="Arial"/>
              </a:rPr>
              <a:t>150</a:t>
            </a:r>
            <a:r>
              <a:rPr spc="-8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475" dirty="0">
                <a:solidFill>
                  <a:srgbClr val="363D46"/>
                </a:solidFill>
                <a:latin typeface="Arial"/>
                <a:cs typeface="Arial"/>
              </a:rPr>
              <a:t>mm</a:t>
            </a:r>
            <a:r>
              <a:rPr spc="-365" dirty="0">
                <a:solidFill>
                  <a:srgbClr val="363D46"/>
                </a:solidFill>
                <a:latin typeface="Arial"/>
                <a:cs typeface="Arial"/>
              </a:rPr>
              <a:t> </a:t>
            </a:r>
            <a:r>
              <a:rPr spc="215" dirty="0">
                <a:solidFill>
                  <a:srgbClr val="363D46"/>
                </a:solidFill>
                <a:latin typeface="Arial"/>
                <a:cs typeface="Arial"/>
              </a:rPr>
              <a:t>c/c</a:t>
            </a:r>
            <a:endParaRPr dirty="0">
              <a:latin typeface="Arial"/>
              <a:cs typeface="Arial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63EA5870-DD6F-4A0C-A8D7-889F4B573D06}"/>
              </a:ext>
            </a:extLst>
          </p:cNvPr>
          <p:cNvSpPr/>
          <p:nvPr/>
        </p:nvSpPr>
        <p:spPr>
          <a:xfrm>
            <a:off x="1012071" y="2841340"/>
            <a:ext cx="277885" cy="2830266"/>
          </a:xfrm>
          <a:custGeom>
            <a:avLst/>
            <a:gdLst/>
            <a:ahLst/>
            <a:cxnLst/>
            <a:rect l="l" t="t" r="r" b="b"/>
            <a:pathLst>
              <a:path h="4378959">
                <a:moveTo>
                  <a:pt x="0" y="4378489"/>
                </a:moveTo>
                <a:lnTo>
                  <a:pt x="0" y="0"/>
                </a:lnTo>
              </a:path>
            </a:pathLst>
          </a:custGeom>
          <a:ln w="707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6DFA7-28FB-4E31-96D9-5265B2429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52" y="2135052"/>
            <a:ext cx="5106148" cy="4242841"/>
          </a:xfrm>
          <a:prstGeom prst="rect">
            <a:avLst/>
          </a:prstGeom>
        </p:spPr>
      </p:pic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9BB27B48-6EF6-4BC1-9C51-14FCCBC475B6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FA80066F-A7AD-4F4F-8B22-AAEEBAC8F4A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0F20C2D6-8965-4077-AE24-C3B50975D9BD}"/>
              </a:ext>
            </a:extLst>
          </p:cNvPr>
          <p:cNvSpPr txBox="1"/>
          <p:nvPr/>
        </p:nvSpPr>
        <p:spPr>
          <a:xfrm>
            <a:off x="6396893" y="6218673"/>
            <a:ext cx="4155440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-50" dirty="0">
                <a:solidFill>
                  <a:srgbClr val="444956"/>
                </a:solidFill>
                <a:latin typeface="Arial"/>
                <a:cs typeface="Arial"/>
              </a:rPr>
              <a:t>Source:</a:t>
            </a:r>
            <a:r>
              <a:rPr sz="1600" spc="70" dirty="0">
                <a:solidFill>
                  <a:srgbClr val="444956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5448CA"/>
                </a:solidFill>
                <a:latin typeface="Arial"/>
                <a:cs typeface="Arial"/>
                <a:hlinkClick r:id="rId3"/>
              </a:rPr>
              <a:t>www</a:t>
            </a:r>
            <a:r>
              <a:rPr sz="1600" spc="-30" dirty="0">
                <a:solidFill>
                  <a:srgbClr val="5448CA"/>
                </a:solidFill>
                <a:latin typeface="Arial"/>
                <a:cs typeface="Arial"/>
                <a:hlinkClick r:id="rId3"/>
              </a:rPr>
              <a:t>.high-</a:t>
            </a:r>
            <a:r>
              <a:rPr sz="1600" spc="-25" dirty="0">
                <a:solidFill>
                  <a:srgbClr val="5448CA"/>
                </a:solidFill>
                <a:latin typeface="Arial"/>
                <a:cs typeface="Arial"/>
                <a:hlinkClick r:id="rId3"/>
              </a:rPr>
              <a:t>strength-</a:t>
            </a:r>
            <a:r>
              <a:rPr sz="1600" spc="-10" dirty="0">
                <a:solidFill>
                  <a:srgbClr val="5448CA"/>
                </a:solidFill>
                <a:latin typeface="Arial"/>
                <a:cs typeface="Arial"/>
                <a:hlinkClick r:id="rId3"/>
              </a:rPr>
              <a:t>steel.com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46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3F8-7FCA-C48B-1687-8E61C743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9A2AC-C06E-229E-9510-CEB7B79C91D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E27D02-AFE5-EE72-7245-979026DF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EBAC95E-AA1D-8862-0792-D9FBD9AB10A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21" name="Titel 21">
            <a:extLst>
              <a:ext uri="{FF2B5EF4-FFF2-40B4-BE49-F238E27FC236}">
                <a16:creationId xmlns:a16="http://schemas.microsoft.com/office/drawing/2014/main" id="{4E43D925-0C1B-6F9B-8DF5-F0E937D5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9130"/>
            <a:ext cx="7930244" cy="323806"/>
          </a:xfrm>
        </p:spPr>
        <p:txBody>
          <a:bodyPr>
            <a:noAutofit/>
          </a:bodyPr>
          <a:lstStyle/>
          <a:p>
            <a:r>
              <a:rPr lang="en-GB" sz="2400" b="1" dirty="0"/>
              <a:t>ULS Tension Capacity Verification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F8B96-E654-5CB9-1642-C7449B919458}"/>
              </a:ext>
            </a:extLst>
          </p:cNvPr>
          <p:cNvSpPr txBox="1"/>
          <p:nvPr/>
        </p:nvSpPr>
        <p:spPr>
          <a:xfrm>
            <a:off x="3570195" y="5361007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A18783F6-6E9E-4938-94A8-DCE9DA8C7038}"/>
              </a:ext>
            </a:extLst>
          </p:cNvPr>
          <p:cNvSpPr txBox="1"/>
          <p:nvPr/>
        </p:nvSpPr>
        <p:spPr>
          <a:xfrm>
            <a:off x="1393885" y="1538039"/>
            <a:ext cx="272478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0F1626"/>
                </a:solidFill>
                <a:latin typeface="Arial"/>
                <a:cs typeface="Arial"/>
              </a:rPr>
              <a:t>1.</a:t>
            </a:r>
            <a:r>
              <a:rPr sz="2000" b="1" spc="-114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0F1626"/>
                </a:solidFill>
                <a:latin typeface="Arial"/>
                <a:cs typeface="Arial"/>
              </a:rPr>
              <a:t>Load</a:t>
            </a:r>
            <a:r>
              <a:rPr sz="2000" b="1" spc="-50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40" dirty="0">
                <a:solidFill>
                  <a:srgbClr val="0F1626"/>
                </a:solidFill>
                <a:latin typeface="Arial"/>
                <a:cs typeface="Arial"/>
              </a:rPr>
              <a:t>per</a:t>
            </a:r>
            <a:r>
              <a:rPr sz="2000" b="1" spc="-110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F1626"/>
                </a:solidFill>
                <a:latin typeface="Arial"/>
                <a:cs typeface="Arial"/>
              </a:rPr>
              <a:t>Bolt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0B9B591-EE6C-41DA-A159-0E7B9C1422B5}"/>
              </a:ext>
            </a:extLst>
          </p:cNvPr>
          <p:cNvSpPr txBox="1"/>
          <p:nvPr/>
        </p:nvSpPr>
        <p:spPr>
          <a:xfrm>
            <a:off x="6231368" y="1555749"/>
            <a:ext cx="53219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95" dirty="0">
                <a:solidFill>
                  <a:srgbClr val="0F1626"/>
                </a:solidFill>
                <a:latin typeface="Arial"/>
                <a:cs typeface="Arial"/>
              </a:rPr>
              <a:t>2.</a:t>
            </a:r>
            <a:r>
              <a:rPr sz="2000" b="1" spc="-235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0F1626"/>
                </a:solidFill>
                <a:latin typeface="Arial"/>
                <a:cs typeface="Arial"/>
              </a:rPr>
              <a:t>Bolt</a:t>
            </a:r>
            <a:r>
              <a:rPr sz="2000" b="1" spc="-95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0F1626"/>
                </a:solidFill>
                <a:latin typeface="Arial"/>
                <a:cs typeface="Arial"/>
              </a:rPr>
              <a:t>Resistance</a:t>
            </a:r>
            <a:r>
              <a:rPr sz="2000" b="1" spc="10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-95" dirty="0">
                <a:solidFill>
                  <a:srgbClr val="0F1626"/>
                </a:solidFill>
                <a:latin typeface="Arial"/>
                <a:cs typeface="Arial"/>
              </a:rPr>
              <a:t>(Grade</a:t>
            </a:r>
            <a:r>
              <a:rPr sz="2000" b="1" spc="-114" dirty="0">
                <a:solidFill>
                  <a:srgbClr val="0F1626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F1626"/>
                </a:solidFill>
                <a:latin typeface="Arial"/>
                <a:cs typeface="Arial"/>
              </a:rPr>
              <a:t>10.9)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F365-9034-4B37-B46E-88C1ADC3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25" y="2178103"/>
            <a:ext cx="4752975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AD81C-A729-4843-8325-8168F08E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8" y="2359113"/>
            <a:ext cx="4610100" cy="2390775"/>
          </a:xfrm>
          <a:prstGeom prst="rect">
            <a:avLst/>
          </a:prstGeom>
        </p:spPr>
      </p:pic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AD0E8AF7-7D13-4817-80FB-8929C6DC8D53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Textfeld 12">
            <a:extLst>
              <a:ext uri="{FF2B5EF4-FFF2-40B4-BE49-F238E27FC236}">
                <a16:creationId xmlns:a16="http://schemas.microsoft.com/office/drawing/2014/main" id="{FE90F81A-29DA-4DF7-A807-23D6A33FEDD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7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FFA9-BA1A-C8D0-C871-4F7F403E3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48DE0-8C7B-1C33-0712-F6CF2C73C6E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46E2DB-4C80-97A2-229E-86A9910EB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8F59B5E-2D6F-5BE6-1E70-C3D3A20005E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5044-44BF-6443-3F90-3D80F442FBD6}"/>
              </a:ext>
            </a:extLst>
          </p:cNvPr>
          <p:cNvSpPr txBox="1"/>
          <p:nvPr/>
        </p:nvSpPr>
        <p:spPr>
          <a:xfrm>
            <a:off x="707168" y="608904"/>
            <a:ext cx="818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Critical </a:t>
            </a:r>
            <a:r>
              <a:rPr lang="de-DE" sz="3200" b="1" dirty="0" err="1">
                <a:solidFill>
                  <a:srgbClr val="FF0000"/>
                </a:solidFill>
              </a:rPr>
              <a:t>Failure</a:t>
            </a:r>
            <a:r>
              <a:rPr lang="de-DE" sz="3200" b="1" dirty="0">
                <a:solidFill>
                  <a:srgbClr val="FF0000"/>
                </a:solidFill>
              </a:rPr>
              <a:t> Check </a:t>
            </a:r>
            <a:endParaRPr lang="en-GB" sz="3200" b="1" dirty="0">
              <a:solidFill>
                <a:srgbClr val="FF0000"/>
              </a:solidFill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8BB788A9-B5FE-4FAA-A8A0-6C929CFEBF01}"/>
              </a:ext>
            </a:extLst>
          </p:cNvPr>
          <p:cNvSpPr txBox="1"/>
          <p:nvPr/>
        </p:nvSpPr>
        <p:spPr>
          <a:xfrm>
            <a:off x="927970" y="1407503"/>
            <a:ext cx="36703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14" dirty="0">
                <a:solidFill>
                  <a:srgbClr val="111323"/>
                </a:solidFill>
                <a:latin typeface="Arial"/>
                <a:cs typeface="Arial"/>
              </a:rPr>
              <a:t>Punching</a:t>
            </a:r>
            <a:r>
              <a:rPr b="1" spc="15" dirty="0">
                <a:solidFill>
                  <a:srgbClr val="111323"/>
                </a:solidFill>
                <a:latin typeface="Arial"/>
                <a:cs typeface="Arial"/>
              </a:rPr>
              <a:t> </a:t>
            </a:r>
            <a:r>
              <a:rPr b="1" spc="-70" dirty="0">
                <a:solidFill>
                  <a:srgbClr val="111323"/>
                </a:solidFill>
                <a:latin typeface="Arial"/>
                <a:cs typeface="Arial"/>
              </a:rPr>
              <a:t>Shear</a:t>
            </a:r>
            <a:r>
              <a:rPr b="1" spc="5" dirty="0">
                <a:solidFill>
                  <a:srgbClr val="111323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111323"/>
                </a:solidFill>
                <a:latin typeface="Arial"/>
                <a:cs typeface="Arial"/>
              </a:rPr>
              <a:t>at</a:t>
            </a:r>
            <a:r>
              <a:rPr b="1" spc="-160" dirty="0">
                <a:solidFill>
                  <a:srgbClr val="111323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111323"/>
                </a:solidFill>
                <a:latin typeface="Arial"/>
                <a:cs typeface="Arial"/>
              </a:rPr>
              <a:t>Pedestal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9">
            <a:extLst>
              <a:ext uri="{FF2B5EF4-FFF2-40B4-BE49-F238E27FC236}">
                <a16:creationId xmlns:a16="http://schemas.microsoft.com/office/drawing/2014/main" id="{914881A0-BBDC-4139-BF96-C9AD843D4710}"/>
              </a:ext>
            </a:extLst>
          </p:cNvPr>
          <p:cNvSpPr txBox="1"/>
          <p:nvPr/>
        </p:nvSpPr>
        <p:spPr>
          <a:xfrm>
            <a:off x="245881" y="1857364"/>
            <a:ext cx="5627077" cy="111979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240" marR="5080" indent="-2540" algn="just">
              <a:lnSpc>
                <a:spcPct val="138900"/>
              </a:lnSpc>
              <a:spcBef>
                <a:spcPts val="65"/>
              </a:spcBef>
            </a:pP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The</a:t>
            </a:r>
            <a:r>
              <a:rPr spc="10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calculation</a:t>
            </a:r>
            <a:r>
              <a:rPr spc="16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reveals</a:t>
            </a:r>
            <a:r>
              <a:rPr spc="15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43D4D"/>
                </a:solidFill>
                <a:latin typeface="Arial"/>
                <a:cs typeface="Arial"/>
              </a:rPr>
              <a:t>that</a:t>
            </a:r>
            <a:r>
              <a:rPr spc="21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43D4D"/>
                </a:solidFill>
                <a:latin typeface="Arial"/>
                <a:cs typeface="Arial"/>
              </a:rPr>
              <a:t>the</a:t>
            </a:r>
            <a:r>
              <a:rPr spc="7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concrete</a:t>
            </a:r>
            <a:r>
              <a:rPr spc="36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43D4D"/>
                </a:solidFill>
                <a:latin typeface="Arial"/>
                <a:cs typeface="Arial"/>
              </a:rPr>
              <a:t>alone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cannot</a:t>
            </a:r>
            <a:r>
              <a:rPr spc="28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resist</a:t>
            </a:r>
            <a:r>
              <a:rPr spc="25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343D4D"/>
                </a:solidFill>
                <a:latin typeface="Arial"/>
                <a:cs typeface="Arial"/>
              </a:rPr>
              <a:t>the</a:t>
            </a:r>
            <a:r>
              <a:rPr spc="7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shear</a:t>
            </a:r>
            <a:r>
              <a:rPr spc="32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forces</a:t>
            </a:r>
            <a:r>
              <a:rPr spc="13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generated</a:t>
            </a:r>
            <a:r>
              <a:rPr spc="15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by</a:t>
            </a:r>
            <a:r>
              <a:rPr spc="1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srgbClr val="343D4D"/>
                </a:solidFill>
                <a:latin typeface="Arial"/>
                <a:cs typeface="Arial"/>
              </a:rPr>
              <a:t>the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pedestal</a:t>
            </a:r>
            <a:r>
              <a:rPr spc="204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punching</a:t>
            </a:r>
            <a:r>
              <a:rPr spc="19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through</a:t>
            </a:r>
            <a:r>
              <a:rPr spc="10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srgbClr val="343D4D"/>
                </a:solidFill>
                <a:latin typeface="Arial"/>
                <a:cs typeface="Arial"/>
              </a:rPr>
              <a:t>the</a:t>
            </a:r>
            <a:r>
              <a:rPr spc="10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srgbClr val="343D4D"/>
                </a:solidFill>
                <a:latin typeface="Arial"/>
                <a:cs typeface="Arial"/>
              </a:rPr>
              <a:t>raft.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13DC72B0-1038-4107-BF7A-DD1DF8CA8F87}"/>
              </a:ext>
            </a:extLst>
          </p:cNvPr>
          <p:cNvSpPr txBox="1"/>
          <p:nvPr/>
        </p:nvSpPr>
        <p:spPr>
          <a:xfrm>
            <a:off x="251694" y="3298516"/>
            <a:ext cx="2378710" cy="2609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65" dirty="0">
                <a:solidFill>
                  <a:srgbClr val="070508"/>
                </a:solidFill>
                <a:latin typeface="Arial"/>
                <a:cs typeface="Arial"/>
              </a:rPr>
              <a:t>Applied</a:t>
            </a:r>
            <a:r>
              <a:rPr sz="1600" b="1" spc="-20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z="1600" b="1" spc="-55" dirty="0">
                <a:solidFill>
                  <a:srgbClr val="070508"/>
                </a:solidFill>
                <a:latin typeface="Arial"/>
                <a:cs typeface="Arial"/>
              </a:rPr>
              <a:t>Stress</a:t>
            </a:r>
            <a:r>
              <a:rPr sz="1600" b="1" spc="-50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z="1600" b="1" spc="-75" dirty="0">
                <a:solidFill>
                  <a:srgbClr val="070508"/>
                </a:solidFill>
                <a:latin typeface="Arial"/>
                <a:cs typeface="Arial"/>
              </a:rPr>
              <a:t>(vEd):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F86D7E53-0CFA-44DD-A743-560E1F4057B7}"/>
              </a:ext>
            </a:extLst>
          </p:cNvPr>
          <p:cNvSpPr txBox="1"/>
          <p:nvPr/>
        </p:nvSpPr>
        <p:spPr>
          <a:xfrm>
            <a:off x="247915" y="3971827"/>
            <a:ext cx="2974340" cy="398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75"/>
              </a:lnSpc>
              <a:spcBef>
                <a:spcPts val="105"/>
              </a:spcBef>
            </a:pPr>
            <a:r>
              <a:rPr sz="1600" b="1" spc="-70" dirty="0">
                <a:solidFill>
                  <a:srgbClr val="070508"/>
                </a:solidFill>
                <a:latin typeface="Arial"/>
                <a:cs typeface="Arial"/>
              </a:rPr>
              <a:t>Concrete</a:t>
            </a:r>
            <a:r>
              <a:rPr sz="1600" b="1" spc="55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070508"/>
                </a:solidFill>
                <a:latin typeface="Arial"/>
                <a:cs typeface="Arial"/>
              </a:rPr>
              <a:t>Capacity</a:t>
            </a:r>
            <a:r>
              <a:rPr sz="1600" b="1" spc="-25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z="1600" b="1" spc="-165" dirty="0">
                <a:solidFill>
                  <a:srgbClr val="070508"/>
                </a:solidFill>
                <a:latin typeface="Arial"/>
                <a:cs typeface="Arial"/>
              </a:rPr>
              <a:t>(vRd</a:t>
            </a:r>
            <a:r>
              <a:rPr sz="1600" b="1" spc="-220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070508"/>
                </a:solidFill>
                <a:latin typeface="Times New Roman"/>
                <a:cs typeface="Times New Roman"/>
              </a:rPr>
              <a:t>c):</a:t>
            </a:r>
            <a:endParaRPr>
              <a:latin typeface="Times New Roman"/>
              <a:cs typeface="Times New Roman"/>
            </a:endParaRPr>
          </a:p>
          <a:p>
            <a:pPr marR="302260" algn="r">
              <a:lnSpc>
                <a:spcPts val="655"/>
              </a:lnSpc>
            </a:pPr>
            <a:r>
              <a:rPr sz="600" i="1" spc="-50" dirty="0">
                <a:solidFill>
                  <a:srgbClr val="070508"/>
                </a:solidFill>
                <a:latin typeface="Times New Roman"/>
                <a:cs typeface="Times New Roman"/>
              </a:rPr>
              <a:t>I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6" name="object 22">
            <a:extLst>
              <a:ext uri="{FF2B5EF4-FFF2-40B4-BE49-F238E27FC236}">
                <a16:creationId xmlns:a16="http://schemas.microsoft.com/office/drawing/2014/main" id="{A07E94CC-B10C-4F34-9632-4BFE9D2FDB6E}"/>
              </a:ext>
            </a:extLst>
          </p:cNvPr>
          <p:cNvSpPr txBox="1"/>
          <p:nvPr/>
        </p:nvSpPr>
        <p:spPr>
          <a:xfrm>
            <a:off x="3107765" y="3317981"/>
            <a:ext cx="110617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60" dirty="0">
                <a:solidFill>
                  <a:srgbClr val="B3113A"/>
                </a:solidFill>
                <a:latin typeface="Arial"/>
                <a:cs typeface="Arial"/>
              </a:rPr>
              <a:t>0.53</a:t>
            </a:r>
            <a:r>
              <a:rPr sz="1600" b="1" spc="-125" dirty="0">
                <a:solidFill>
                  <a:srgbClr val="B3113A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B3113A"/>
                </a:solidFill>
                <a:latin typeface="Arial"/>
                <a:cs typeface="Arial"/>
              </a:rPr>
              <a:t>MPa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3">
            <a:extLst>
              <a:ext uri="{FF2B5EF4-FFF2-40B4-BE49-F238E27FC236}">
                <a16:creationId xmlns:a16="http://schemas.microsoft.com/office/drawing/2014/main" id="{13FCAC35-3067-4309-9A60-5EEA3C4AD595}"/>
              </a:ext>
            </a:extLst>
          </p:cNvPr>
          <p:cNvSpPr txBox="1"/>
          <p:nvPr/>
        </p:nvSpPr>
        <p:spPr>
          <a:xfrm>
            <a:off x="3123661" y="4007041"/>
            <a:ext cx="1094105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solidFill>
                  <a:srgbClr val="070508"/>
                </a:solidFill>
                <a:latin typeface="Arial"/>
                <a:cs typeface="Arial"/>
              </a:rPr>
              <a:t>0.41</a:t>
            </a:r>
            <a:r>
              <a:rPr sz="1600" spc="40" dirty="0">
                <a:solidFill>
                  <a:srgbClr val="07050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70508"/>
                </a:solidFill>
                <a:latin typeface="Arial"/>
                <a:cs typeface="Arial"/>
              </a:rPr>
              <a:t>MPa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7D2664C2-BC01-4E45-8073-410BFF5C1320}"/>
              </a:ext>
            </a:extLst>
          </p:cNvPr>
          <p:cNvSpPr txBox="1"/>
          <p:nvPr/>
        </p:nvSpPr>
        <p:spPr>
          <a:xfrm>
            <a:off x="1697983" y="4548365"/>
            <a:ext cx="247777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10" dirty="0">
                <a:solidFill>
                  <a:srgbClr val="901A1F"/>
                </a:solidFill>
                <a:latin typeface="Arial"/>
                <a:cs typeface="Arial"/>
              </a:rPr>
              <a:t>FAILURE:</a:t>
            </a:r>
            <a:r>
              <a:rPr b="1" spc="-70" dirty="0">
                <a:solidFill>
                  <a:srgbClr val="901A1F"/>
                </a:solidFill>
                <a:latin typeface="Arial"/>
                <a:cs typeface="Arial"/>
              </a:rPr>
              <a:t> </a:t>
            </a:r>
            <a:r>
              <a:rPr sz="1600" b="1" spc="-200" dirty="0">
                <a:solidFill>
                  <a:srgbClr val="901A1F"/>
                </a:solidFill>
                <a:latin typeface="Arial"/>
                <a:cs typeface="Arial"/>
              </a:rPr>
              <a:t>VEd</a:t>
            </a:r>
            <a:r>
              <a:rPr sz="1600" b="1" spc="-105" dirty="0">
                <a:solidFill>
                  <a:srgbClr val="901A1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901A1F"/>
                </a:solidFill>
                <a:latin typeface="Arial"/>
                <a:cs typeface="Arial"/>
              </a:rPr>
              <a:t>&gt;</a:t>
            </a:r>
            <a:r>
              <a:rPr sz="1600" spc="40" dirty="0">
                <a:solidFill>
                  <a:srgbClr val="901A1F"/>
                </a:solidFill>
                <a:latin typeface="Arial"/>
                <a:cs typeface="Arial"/>
              </a:rPr>
              <a:t> </a:t>
            </a:r>
            <a:r>
              <a:rPr sz="1600" b="1" spc="-70" dirty="0">
                <a:solidFill>
                  <a:srgbClr val="901A1F"/>
                </a:solidFill>
                <a:latin typeface="Arial"/>
                <a:cs typeface="Arial"/>
              </a:rPr>
              <a:t>VRd</a:t>
            </a:r>
            <a:r>
              <a:rPr sz="1100" b="1" spc="-70" dirty="0">
                <a:solidFill>
                  <a:srgbClr val="901A1F"/>
                </a:solidFill>
                <a:latin typeface="Arial"/>
                <a:cs typeface="Arial"/>
              </a:rPr>
              <a:t>C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B6CD8BAA-B932-47F5-B401-F8E2A41BAC7A}"/>
              </a:ext>
            </a:extLst>
          </p:cNvPr>
          <p:cNvSpPr txBox="1"/>
          <p:nvPr/>
        </p:nvSpPr>
        <p:spPr>
          <a:xfrm>
            <a:off x="54834" y="4889951"/>
            <a:ext cx="6711315" cy="72853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875" marR="5080" indent="-3810">
              <a:lnSpc>
                <a:spcPct val="135700"/>
              </a:lnSpc>
              <a:spcBef>
                <a:spcPts val="130"/>
              </a:spcBef>
            </a:pPr>
            <a:r>
              <a:rPr b="1" spc="-165" dirty="0">
                <a:solidFill>
                  <a:srgbClr val="343D4D"/>
                </a:solidFill>
                <a:latin typeface="Arial"/>
                <a:cs typeface="Arial"/>
              </a:rPr>
              <a:t>Conclusion:</a:t>
            </a:r>
            <a:r>
              <a:rPr b="1" spc="13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Shear</a:t>
            </a:r>
            <a:r>
              <a:rPr spc="9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reinforcement</a:t>
            </a:r>
            <a:r>
              <a:rPr spc="32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43D4D"/>
                </a:solidFill>
                <a:latin typeface="Arial"/>
                <a:cs typeface="Arial"/>
              </a:rPr>
              <a:t>(studs</a:t>
            </a:r>
            <a:r>
              <a:rPr spc="5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or</a:t>
            </a:r>
            <a:r>
              <a:rPr spc="2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43D4D"/>
                </a:solidFill>
                <a:latin typeface="Arial"/>
                <a:cs typeface="Arial"/>
              </a:rPr>
              <a:t>stirrups)</a:t>
            </a:r>
            <a:r>
              <a:rPr spc="140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srgbClr val="343D4D"/>
                </a:solidFill>
                <a:latin typeface="Arial"/>
                <a:cs typeface="Arial"/>
              </a:rPr>
              <a:t>is </a:t>
            </a:r>
            <a:br>
              <a:rPr lang="ar-SA" spc="50" dirty="0">
                <a:solidFill>
                  <a:srgbClr val="343D4D"/>
                </a:solidFill>
                <a:latin typeface="Arial"/>
                <a:cs typeface="Arial"/>
              </a:rPr>
            </a:br>
            <a:r>
              <a:rPr u="sng" spc="-10" dirty="0">
                <a:solidFill>
                  <a:srgbClr val="343D4D"/>
                </a:solidFill>
                <a:uFill>
                  <a:solidFill>
                    <a:srgbClr val="343D4D"/>
                  </a:solidFill>
                </a:uFill>
                <a:latin typeface="Arial"/>
                <a:cs typeface="Arial"/>
              </a:rPr>
              <a:t>mandatory.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422580-1E39-4808-A270-46D9D47E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78" y="105551"/>
            <a:ext cx="5627077" cy="4678849"/>
          </a:xfrm>
          <a:prstGeom prst="rect">
            <a:avLst/>
          </a:prstGeom>
        </p:spPr>
      </p:pic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C4F60748-8B10-493E-99E5-3AA63884519D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91D854D0-D3F3-4A20-8A25-35240CD14CFC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EC3011-54CD-4D3B-A10D-0F60F061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3167743"/>
            <a:ext cx="5810288" cy="3383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3A5D37-BFA6-44A0-8E76-0599D791992A}"/>
              </a:ext>
            </a:extLst>
          </p:cNvPr>
          <p:cNvSpPr txBox="1"/>
          <p:nvPr/>
        </p:nvSpPr>
        <p:spPr>
          <a:xfrm>
            <a:off x="245881" y="6190782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400" dirty="0"/>
              <a:t>Source </a:t>
            </a:r>
            <a:r>
              <a:rPr lang="de-DE" sz="1400" dirty="0"/>
              <a:t>:</a:t>
            </a:r>
            <a:r>
              <a:rPr lang="ar-SA" sz="1400" dirty="0"/>
              <a:t>https://structville.com/strengthening-flat-slabs-against-punching-shear</a:t>
            </a:r>
          </a:p>
        </p:txBody>
      </p:sp>
    </p:spTree>
    <p:extLst>
      <p:ext uri="{BB962C8B-B14F-4D97-AF65-F5344CB8AC3E}">
        <p14:creationId xmlns:p14="http://schemas.microsoft.com/office/powerpoint/2010/main" val="379914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D197D-C61E-9E99-5440-0F4C4956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1A1705-D077-0689-C7D3-7F85EA14BC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EA8708-B323-EBA9-F020-BCEDBA55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4554BFC-7FDF-A86B-41C7-D17A875F324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43E64-0F6C-4A9D-AF68-4EF74282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88" y="1606998"/>
            <a:ext cx="5953956" cy="212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69C62-6E30-4943-9251-62E971F8B20C}"/>
              </a:ext>
            </a:extLst>
          </p:cNvPr>
          <p:cNvSpPr txBox="1"/>
          <p:nvPr/>
        </p:nvSpPr>
        <p:spPr>
          <a:xfrm>
            <a:off x="1118507" y="801266"/>
            <a:ext cx="6155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Shear Reinforcement Design</a:t>
            </a:r>
            <a:endParaRPr lang="ar-SA" sz="2000" b="1" dirty="0">
              <a:solidFill>
                <a:srgbClr val="FF0000"/>
              </a:solidFill>
            </a:endParaRPr>
          </a:p>
        </p:txBody>
      </p:sp>
      <p:sp>
        <p:nvSpPr>
          <p:cNvPr id="14" name="object 19">
            <a:extLst>
              <a:ext uri="{FF2B5EF4-FFF2-40B4-BE49-F238E27FC236}">
                <a16:creationId xmlns:a16="http://schemas.microsoft.com/office/drawing/2014/main" id="{C9BFE1CE-11AF-4EC6-922D-280BDB76777C}"/>
              </a:ext>
            </a:extLst>
          </p:cNvPr>
          <p:cNvSpPr txBox="1"/>
          <p:nvPr/>
        </p:nvSpPr>
        <p:spPr>
          <a:xfrm>
            <a:off x="619577" y="4477692"/>
            <a:ext cx="6654800" cy="34971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240" marR="5080" indent="-2540" algn="just">
              <a:lnSpc>
                <a:spcPct val="138900"/>
              </a:lnSpc>
              <a:spcBef>
                <a:spcPts val="65"/>
              </a:spcBef>
            </a:pPr>
            <a:r>
              <a:rPr lang="de-DE" b="1" dirty="0">
                <a:solidFill>
                  <a:srgbClr val="343D4D"/>
                </a:solidFill>
                <a:latin typeface="Arial"/>
                <a:cs typeface="Arial"/>
              </a:rPr>
              <a:t>S</a:t>
            </a:r>
            <a:r>
              <a:rPr lang="en-AE" b="1" dirty="0" err="1">
                <a:solidFill>
                  <a:srgbClr val="343D4D"/>
                </a:solidFill>
                <a:latin typeface="Arial"/>
                <a:cs typeface="Arial"/>
              </a:rPr>
              <a:t>i</a:t>
            </a:r>
            <a:r>
              <a:rPr lang="de-DE" b="1" dirty="0" err="1">
                <a:solidFill>
                  <a:srgbClr val="343D4D"/>
                </a:solidFill>
                <a:latin typeface="Arial"/>
                <a:cs typeface="Arial"/>
              </a:rPr>
              <a:t>zeing</a:t>
            </a:r>
            <a:r>
              <a:rPr lang="de-DE" b="1" dirty="0">
                <a:solidFill>
                  <a:srgbClr val="343D4D"/>
                </a:solidFill>
                <a:latin typeface="Arial"/>
                <a:cs typeface="Arial"/>
              </a:rPr>
              <a:t> : Ø16 </a:t>
            </a:r>
            <a:r>
              <a:rPr lang="de-DE" b="1" dirty="0" err="1">
                <a:solidFill>
                  <a:srgbClr val="343D4D"/>
                </a:solidFill>
                <a:latin typeface="Arial"/>
                <a:cs typeface="Arial"/>
              </a:rPr>
              <a:t>or</a:t>
            </a:r>
            <a:r>
              <a:rPr lang="de-DE" b="1" dirty="0">
                <a:solidFill>
                  <a:srgbClr val="343D4D"/>
                </a:solidFill>
                <a:latin typeface="Arial"/>
                <a:cs typeface="Arial"/>
              </a:rPr>
              <a:t> Ø20 </a:t>
            </a:r>
            <a:r>
              <a:rPr lang="de-DE" b="1" dirty="0" err="1">
                <a:solidFill>
                  <a:srgbClr val="343D4D"/>
                </a:solidFill>
                <a:latin typeface="Arial"/>
                <a:cs typeface="Arial"/>
              </a:rPr>
              <a:t>studs</a:t>
            </a:r>
            <a:r>
              <a:rPr lang="de-DE" b="1" dirty="0">
                <a:solidFill>
                  <a:srgbClr val="343D4D"/>
                </a:solidFill>
                <a:latin typeface="Arial"/>
                <a:cs typeface="Arial"/>
              </a:rPr>
              <a:t> </a:t>
            </a:r>
            <a:r>
              <a:rPr lang="de-DE" b="1" dirty="0" err="1">
                <a:solidFill>
                  <a:srgbClr val="343D4D"/>
                </a:solidFill>
                <a:latin typeface="Arial"/>
                <a:cs typeface="Arial"/>
              </a:rPr>
              <a:t>with</a:t>
            </a:r>
            <a:r>
              <a:rPr lang="de-DE" b="1" dirty="0">
                <a:solidFill>
                  <a:srgbClr val="343D4D"/>
                </a:solidFill>
                <a:latin typeface="Arial"/>
                <a:cs typeface="Arial"/>
              </a:rPr>
              <a:t> spacing s≤150mm</a:t>
            </a:r>
            <a:endParaRPr b="1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49214-39B9-4E9F-9229-02594D57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94" y="1776091"/>
            <a:ext cx="4977493" cy="3305817"/>
          </a:xfrm>
          <a:prstGeom prst="rect">
            <a:avLst/>
          </a:prstGeom>
        </p:spPr>
      </p:pic>
      <p:sp>
        <p:nvSpPr>
          <p:cNvPr id="21" name="Datumsplatzhalter 4">
            <a:extLst>
              <a:ext uri="{FF2B5EF4-FFF2-40B4-BE49-F238E27FC236}">
                <a16:creationId xmlns:a16="http://schemas.microsoft.com/office/drawing/2014/main" id="{167C353F-2E45-4A61-8CA7-E5233D384039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Textfeld 12">
            <a:extLst>
              <a:ext uri="{FF2B5EF4-FFF2-40B4-BE49-F238E27FC236}">
                <a16:creationId xmlns:a16="http://schemas.microsoft.com/office/drawing/2014/main" id="{2062C6BB-818E-4EC1-81B8-512A971569B5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6EDF2-DC42-46FE-B169-CE342FFB0C4F}"/>
              </a:ext>
            </a:extLst>
          </p:cNvPr>
          <p:cNvSpPr txBox="1"/>
          <p:nvPr/>
        </p:nvSpPr>
        <p:spPr>
          <a:xfrm>
            <a:off x="6739044" y="5113270"/>
            <a:ext cx="617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400" dirty="0"/>
              <a:t>Source</a:t>
            </a:r>
            <a:r>
              <a:rPr lang="de-DE" sz="1400" dirty="0"/>
              <a:t>:</a:t>
            </a:r>
            <a:r>
              <a:rPr lang="en-AE" sz="1400" dirty="0"/>
              <a:t> </a:t>
            </a:r>
            <a:r>
              <a:rPr lang="de-DE" sz="1400" dirty="0" err="1"/>
              <a:t>Nanobanana</a:t>
            </a:r>
            <a:r>
              <a:rPr lang="de-DE" sz="1400" dirty="0"/>
              <a:t> </a:t>
            </a:r>
            <a:endParaRPr lang="ar-SA" sz="1400" dirty="0"/>
          </a:p>
        </p:txBody>
      </p:sp>
    </p:spTree>
    <p:extLst>
      <p:ext uri="{BB962C8B-B14F-4D97-AF65-F5344CB8AC3E}">
        <p14:creationId xmlns:p14="http://schemas.microsoft.com/office/powerpoint/2010/main" val="193698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701040" y="823154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Flexural </a:t>
            </a:r>
            <a:r>
              <a:rPr lang="en-GB" b="1" dirty="0" err="1">
                <a:solidFill>
                  <a:srgbClr val="FF0000"/>
                </a:solidFill>
              </a:rPr>
              <a:t>Reinforcment</a:t>
            </a:r>
            <a:r>
              <a:rPr lang="en-GB" b="1" dirty="0">
                <a:solidFill>
                  <a:srgbClr val="FF0000"/>
                </a:solidFill>
              </a:rPr>
              <a:t> layout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B2E79-6A53-F934-C671-D7D4BCC00A77}"/>
              </a:ext>
            </a:extLst>
          </p:cNvPr>
          <p:cNvSpPr txBox="1"/>
          <p:nvPr/>
        </p:nvSpPr>
        <p:spPr>
          <a:xfrm>
            <a:off x="-40340" y="1493780"/>
            <a:ext cx="6136340" cy="2134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Zone 1 : Under Pedestal ( r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≤ 7m ) 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Bottom Radial : Ø25 @ 150mm 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Bottom Circumferential :Ø 20 @ 150-200 mm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5E636-7F1E-455B-ACA7-CA3948BD8109}"/>
              </a:ext>
            </a:extLst>
          </p:cNvPr>
          <p:cNvSpPr txBox="1"/>
          <p:nvPr/>
        </p:nvSpPr>
        <p:spPr>
          <a:xfrm>
            <a:off x="0" y="3636325"/>
            <a:ext cx="6136340" cy="282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Zone 2 : outer Raft ( r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&gt; 7m ) 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Bottom Radial : Ø20 @ 200-250 mm 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b="1" dirty="0"/>
              <a:t>Top  Circumferential :Ø 20 ( to resist negative moments soil support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8A29C-CD04-4257-B7D7-BEECA91A1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91" y="1485794"/>
            <a:ext cx="6787243" cy="3863664"/>
          </a:xfrm>
          <a:prstGeom prst="rect">
            <a:avLst/>
          </a:prstGeom>
        </p:spPr>
      </p:pic>
      <p:sp>
        <p:nvSpPr>
          <p:cNvPr id="12" name="Datumsplatzhalter 4">
            <a:extLst>
              <a:ext uri="{FF2B5EF4-FFF2-40B4-BE49-F238E27FC236}">
                <a16:creationId xmlns:a16="http://schemas.microsoft.com/office/drawing/2014/main" id="{57C0347F-F970-4A1B-A4CE-BC7BC79A1064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02</a:t>
            </a:r>
            <a:r>
              <a:rPr lang="en-GB" b="1">
                <a:solidFill>
                  <a:schemeClr val="tx1"/>
                </a:solidFill>
              </a:rPr>
              <a:t>/12/2025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4513284-96C7-4B5B-8851-C872911E1CC9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30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agment team" id="{49CF8F14-4D36-410B-8FD7-EF9AC5FC0265}" vid="{E0BCDBF3-E95D-42DF-9CFA-5A341A93A40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ment team" id="{49CF8F14-4D36-410B-8FD7-EF9AC5FC0265}" vid="{B7A59B36-2137-465F-86DC-E5A6887FF7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Managment team</Template>
  <TotalTime>0</TotalTime>
  <Words>781</Words>
  <Application>Microsoft Office PowerPoint</Application>
  <PresentationFormat>Widescreen</PresentationFormat>
  <Paragraphs>135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Aptos</vt:lpstr>
      <vt:lpstr>Aptos (Textkörper)</vt:lpstr>
      <vt:lpstr>Aptos Display</vt:lpstr>
      <vt:lpstr>Arial</vt:lpstr>
      <vt:lpstr>Calibri</vt:lpstr>
      <vt:lpstr>Calibri Light</vt:lpstr>
      <vt:lpstr>Google Sans Text</vt:lpstr>
      <vt:lpstr>Lato</vt:lpstr>
      <vt:lpstr>Tahoma</vt:lpstr>
      <vt:lpstr>Times New Roman</vt:lpstr>
      <vt:lpstr>Wingdings</vt:lpstr>
      <vt:lpstr>Office</vt:lpstr>
      <vt:lpstr>Benutzerdefiniertes Design</vt:lpstr>
      <vt:lpstr>Weekly report: Foundations </vt:lpstr>
      <vt:lpstr>Project Data &amp; Geometrics </vt:lpstr>
      <vt:lpstr>PowerPoint Presentation</vt:lpstr>
      <vt:lpstr>Why Anchor Cage Connection ?</vt:lpstr>
      <vt:lpstr>Anchor Cage Design Concept</vt:lpstr>
      <vt:lpstr>ULS Tension Capacity Verification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contents</dc:title>
  <dc:creator>Bakhtiar Sabir</dc:creator>
  <cp:lastModifiedBy>Jehad Albaali</cp:lastModifiedBy>
  <cp:revision>83</cp:revision>
  <dcterms:created xsi:type="dcterms:W3CDTF">2025-09-29T10:47:20Z</dcterms:created>
  <dcterms:modified xsi:type="dcterms:W3CDTF">2025-11-30T17:28:53Z</dcterms:modified>
</cp:coreProperties>
</file>